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7"/>
  </p:notesMasterIdLst>
  <p:handoutMasterIdLst>
    <p:handoutMasterId r:id="rId8"/>
  </p:handoutMasterIdLst>
  <p:sldIdLst>
    <p:sldId id="264" r:id="rId5"/>
    <p:sldId id="265" r:id="rId6"/>
  </p:sldIdLst>
  <p:sldSz cx="7559675" cy="10691813"/>
  <p:notesSz cx="6797675" cy="9926638"/>
  <p:defaultTextStyle>
    <a:defPPr>
      <a:defRPr lang="fr-FR"/>
    </a:defPPr>
    <a:lvl1pPr marL="0" algn="l" defTabSz="995352" rtl="0" eaLnBrk="1" latinLnBrk="0" hangingPunct="1">
      <a:defRPr sz="1959" kern="1200">
        <a:solidFill>
          <a:schemeClr val="tx1"/>
        </a:solidFill>
        <a:latin typeface="+mn-lt"/>
        <a:ea typeface="+mn-ea"/>
        <a:cs typeface="+mn-cs"/>
      </a:defRPr>
    </a:lvl1pPr>
    <a:lvl2pPr marL="497676" algn="l" defTabSz="995352" rtl="0" eaLnBrk="1" latinLnBrk="0" hangingPunct="1">
      <a:defRPr sz="1959" kern="1200">
        <a:solidFill>
          <a:schemeClr val="tx1"/>
        </a:solidFill>
        <a:latin typeface="+mn-lt"/>
        <a:ea typeface="+mn-ea"/>
        <a:cs typeface="+mn-cs"/>
      </a:defRPr>
    </a:lvl2pPr>
    <a:lvl3pPr marL="995352" algn="l" defTabSz="995352" rtl="0" eaLnBrk="1" latinLnBrk="0" hangingPunct="1">
      <a:defRPr sz="1959" kern="1200">
        <a:solidFill>
          <a:schemeClr val="tx1"/>
        </a:solidFill>
        <a:latin typeface="+mn-lt"/>
        <a:ea typeface="+mn-ea"/>
        <a:cs typeface="+mn-cs"/>
      </a:defRPr>
    </a:lvl3pPr>
    <a:lvl4pPr marL="1493028" algn="l" defTabSz="995352" rtl="0" eaLnBrk="1" latinLnBrk="0" hangingPunct="1">
      <a:defRPr sz="1959" kern="1200">
        <a:solidFill>
          <a:schemeClr val="tx1"/>
        </a:solidFill>
        <a:latin typeface="+mn-lt"/>
        <a:ea typeface="+mn-ea"/>
        <a:cs typeface="+mn-cs"/>
      </a:defRPr>
    </a:lvl4pPr>
    <a:lvl5pPr marL="1990703" algn="l" defTabSz="995352" rtl="0" eaLnBrk="1" latinLnBrk="0" hangingPunct="1">
      <a:defRPr sz="1959" kern="1200">
        <a:solidFill>
          <a:schemeClr val="tx1"/>
        </a:solidFill>
        <a:latin typeface="+mn-lt"/>
        <a:ea typeface="+mn-ea"/>
        <a:cs typeface="+mn-cs"/>
      </a:defRPr>
    </a:lvl5pPr>
    <a:lvl6pPr marL="2488380" algn="l" defTabSz="995352" rtl="0" eaLnBrk="1" latinLnBrk="0" hangingPunct="1">
      <a:defRPr sz="1959" kern="1200">
        <a:solidFill>
          <a:schemeClr val="tx1"/>
        </a:solidFill>
        <a:latin typeface="+mn-lt"/>
        <a:ea typeface="+mn-ea"/>
        <a:cs typeface="+mn-cs"/>
      </a:defRPr>
    </a:lvl6pPr>
    <a:lvl7pPr marL="2986056" algn="l" defTabSz="995352" rtl="0" eaLnBrk="1" latinLnBrk="0" hangingPunct="1">
      <a:defRPr sz="1959" kern="1200">
        <a:solidFill>
          <a:schemeClr val="tx1"/>
        </a:solidFill>
        <a:latin typeface="+mn-lt"/>
        <a:ea typeface="+mn-ea"/>
        <a:cs typeface="+mn-cs"/>
      </a:defRPr>
    </a:lvl7pPr>
    <a:lvl8pPr marL="3483730" algn="l" defTabSz="995352" rtl="0" eaLnBrk="1" latinLnBrk="0" hangingPunct="1">
      <a:defRPr sz="1959" kern="1200">
        <a:solidFill>
          <a:schemeClr val="tx1"/>
        </a:solidFill>
        <a:latin typeface="+mn-lt"/>
        <a:ea typeface="+mn-ea"/>
        <a:cs typeface="+mn-cs"/>
      </a:defRPr>
    </a:lvl8pPr>
    <a:lvl9pPr marL="3981406" algn="l" defTabSz="995352" rtl="0" eaLnBrk="1" latinLnBrk="0" hangingPunct="1">
      <a:defRPr sz="1959"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61529CC-D422-413E-B5F4-22596B988016}">
          <p14:sldIdLst>
            <p14:sldId id="264"/>
            <p14:sldId id="2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OBRK Dario" initials="BD" lastIdx="1" clrIdx="0">
    <p:extLst>
      <p:ext uri="{19B8F6BF-5375-455C-9EA6-DF929625EA0E}">
        <p15:presenceInfo xmlns:p15="http://schemas.microsoft.com/office/powerpoint/2012/main" userId="S::A6161997@bostik.com::822b9674-32d3-4bf4-be93-50c300d001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029F4C"/>
    <a:srgbClr val="00D5F2"/>
    <a:srgbClr val="E93DB3"/>
    <a:srgbClr val="81BB26"/>
    <a:srgbClr val="FFFFFF"/>
    <a:srgbClr val="797C8F"/>
    <a:srgbClr val="F2F2F2"/>
    <a:srgbClr val="F5AE2F"/>
    <a:srgbClr val="FDF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6187" autoAdjust="0"/>
  </p:normalViewPr>
  <p:slideViewPr>
    <p:cSldViewPr snapToGrid="0">
      <p:cViewPr>
        <p:scale>
          <a:sx n="125" d="100"/>
          <a:sy n="125" d="100"/>
        </p:scale>
        <p:origin x="1710" y="-19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0949B61-82BA-4DC5-A603-4F2B2153B533}" type="datetimeFigureOut">
              <a:rPr lang="fr-FR" smtClean="0"/>
              <a:t>14/12/2020</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E77F5F8-0255-49FF-999F-0B02B42974ED}" type="slidenum">
              <a:rPr lang="fr-FR" smtClean="0"/>
              <a:t>‹#›</a:t>
            </a:fld>
            <a:endParaRPr lang="fr-FR"/>
          </a:p>
        </p:txBody>
      </p:sp>
    </p:spTree>
    <p:extLst>
      <p:ext uri="{BB962C8B-B14F-4D97-AF65-F5344CB8AC3E}">
        <p14:creationId xmlns:p14="http://schemas.microsoft.com/office/powerpoint/2010/main" val="580460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6F3CF3B-8383-4431-994B-E19C8C30B33C}" type="datetimeFigureOut">
              <a:rPr lang="fr-FR" smtClean="0"/>
              <a:t>14/12/2020</a:t>
            </a:fld>
            <a:endParaRPr lang="fr-FR"/>
          </a:p>
        </p:txBody>
      </p:sp>
      <p:sp>
        <p:nvSpPr>
          <p:cNvPr id="4" name="Espace réservé de l'image des diapositives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77CD7C8-922D-4971-BDEB-4E61B5860B6A}" type="slidenum">
              <a:rPr lang="fr-FR" smtClean="0"/>
              <a:t>‹#›</a:t>
            </a:fld>
            <a:endParaRPr lang="fr-FR"/>
          </a:p>
        </p:txBody>
      </p:sp>
    </p:spTree>
    <p:extLst>
      <p:ext uri="{BB962C8B-B14F-4D97-AF65-F5344CB8AC3E}">
        <p14:creationId xmlns:p14="http://schemas.microsoft.com/office/powerpoint/2010/main" val="2329658582"/>
      </p:ext>
    </p:extLst>
  </p:cSld>
  <p:clrMap bg1="lt1" tx1="dk1" bg2="lt2" tx2="dk2" accent1="accent1" accent2="accent2" accent3="accent3" accent4="accent4" accent5="accent5" accent6="accent6" hlink="hlink" folHlink="folHlink"/>
  <p:notesStyle>
    <a:lvl1pPr marL="0" algn="l" defTabSz="995352" rtl="0" eaLnBrk="1" latinLnBrk="0" hangingPunct="1">
      <a:defRPr sz="1306" kern="1200">
        <a:solidFill>
          <a:schemeClr val="tx1"/>
        </a:solidFill>
        <a:latin typeface="+mn-lt"/>
        <a:ea typeface="+mn-ea"/>
        <a:cs typeface="+mn-cs"/>
      </a:defRPr>
    </a:lvl1pPr>
    <a:lvl2pPr marL="497676" algn="l" defTabSz="995352" rtl="0" eaLnBrk="1" latinLnBrk="0" hangingPunct="1">
      <a:defRPr sz="1306" kern="1200">
        <a:solidFill>
          <a:schemeClr val="tx1"/>
        </a:solidFill>
        <a:latin typeface="+mn-lt"/>
        <a:ea typeface="+mn-ea"/>
        <a:cs typeface="+mn-cs"/>
      </a:defRPr>
    </a:lvl2pPr>
    <a:lvl3pPr marL="995352" algn="l" defTabSz="995352" rtl="0" eaLnBrk="1" latinLnBrk="0" hangingPunct="1">
      <a:defRPr sz="1306" kern="1200">
        <a:solidFill>
          <a:schemeClr val="tx1"/>
        </a:solidFill>
        <a:latin typeface="+mn-lt"/>
        <a:ea typeface="+mn-ea"/>
        <a:cs typeface="+mn-cs"/>
      </a:defRPr>
    </a:lvl3pPr>
    <a:lvl4pPr marL="1493028" algn="l" defTabSz="995352" rtl="0" eaLnBrk="1" latinLnBrk="0" hangingPunct="1">
      <a:defRPr sz="1306" kern="1200">
        <a:solidFill>
          <a:schemeClr val="tx1"/>
        </a:solidFill>
        <a:latin typeface="+mn-lt"/>
        <a:ea typeface="+mn-ea"/>
        <a:cs typeface="+mn-cs"/>
      </a:defRPr>
    </a:lvl4pPr>
    <a:lvl5pPr marL="1990703" algn="l" defTabSz="995352" rtl="0" eaLnBrk="1" latinLnBrk="0" hangingPunct="1">
      <a:defRPr sz="1306" kern="1200">
        <a:solidFill>
          <a:schemeClr val="tx1"/>
        </a:solidFill>
        <a:latin typeface="+mn-lt"/>
        <a:ea typeface="+mn-ea"/>
        <a:cs typeface="+mn-cs"/>
      </a:defRPr>
    </a:lvl5pPr>
    <a:lvl6pPr marL="2488380" algn="l" defTabSz="995352" rtl="0" eaLnBrk="1" latinLnBrk="0" hangingPunct="1">
      <a:defRPr sz="1306" kern="1200">
        <a:solidFill>
          <a:schemeClr val="tx1"/>
        </a:solidFill>
        <a:latin typeface="+mn-lt"/>
        <a:ea typeface="+mn-ea"/>
        <a:cs typeface="+mn-cs"/>
      </a:defRPr>
    </a:lvl6pPr>
    <a:lvl7pPr marL="2986056" algn="l" defTabSz="995352" rtl="0" eaLnBrk="1" latinLnBrk="0" hangingPunct="1">
      <a:defRPr sz="1306" kern="1200">
        <a:solidFill>
          <a:schemeClr val="tx1"/>
        </a:solidFill>
        <a:latin typeface="+mn-lt"/>
        <a:ea typeface="+mn-ea"/>
        <a:cs typeface="+mn-cs"/>
      </a:defRPr>
    </a:lvl7pPr>
    <a:lvl8pPr marL="3483730" algn="l" defTabSz="995352" rtl="0" eaLnBrk="1" latinLnBrk="0" hangingPunct="1">
      <a:defRPr sz="1306" kern="1200">
        <a:solidFill>
          <a:schemeClr val="tx1"/>
        </a:solidFill>
        <a:latin typeface="+mn-lt"/>
        <a:ea typeface="+mn-ea"/>
        <a:cs typeface="+mn-cs"/>
      </a:defRPr>
    </a:lvl8pPr>
    <a:lvl9pPr marL="3981406" algn="l" defTabSz="995352"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B77CD7C8-922D-4971-BDEB-4E61B5860B6A}" type="slidenum">
              <a:rPr lang="fr-FR" smtClean="0"/>
              <a:t>1</a:t>
            </a:fld>
            <a:endParaRPr lang="fr-FR"/>
          </a:p>
        </p:txBody>
      </p:sp>
    </p:spTree>
    <p:extLst>
      <p:ext uri="{BB962C8B-B14F-4D97-AF65-F5344CB8AC3E}">
        <p14:creationId xmlns:p14="http://schemas.microsoft.com/office/powerpoint/2010/main" val="3545747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ère Page">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2">
            <a:extLst>
              <a:ext uri="{28A0092B-C50C-407E-A947-70E740481C1C}">
                <a14:useLocalDpi xmlns:a14="http://schemas.microsoft.com/office/drawing/2010/main" val="0"/>
              </a:ext>
            </a:extLst>
          </a:blip>
          <a:srcRect l="20067" b="75000"/>
          <a:stretch/>
        </p:blipFill>
        <p:spPr>
          <a:xfrm>
            <a:off x="-3" y="-804"/>
            <a:ext cx="7559674" cy="2273741"/>
          </a:xfrm>
          <a:prstGeom prst="rect">
            <a:avLst/>
          </a:prstGeom>
        </p:spPr>
      </p:pic>
      <p:pic>
        <p:nvPicPr>
          <p:cNvPr id="8" name="Imag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4323"/>
          <a:stretch/>
        </p:blipFill>
        <p:spPr>
          <a:xfrm>
            <a:off x="2543439" y="120347"/>
            <a:ext cx="2472790" cy="1166860"/>
          </a:xfrm>
          <a:prstGeom prst="rect">
            <a:avLst/>
          </a:prstGeom>
        </p:spPr>
      </p:pic>
      <p:sp>
        <p:nvSpPr>
          <p:cNvPr id="9" name="Text Box 84"/>
          <p:cNvSpPr txBox="1">
            <a:spLocks noChangeArrowheads="1"/>
          </p:cNvSpPr>
          <p:nvPr userDrawn="1"/>
        </p:nvSpPr>
        <p:spPr bwMode="auto">
          <a:xfrm>
            <a:off x="1226696" y="1467644"/>
            <a:ext cx="5106280" cy="588735"/>
          </a:xfrm>
          <a:prstGeom prst="rect">
            <a:avLst/>
          </a:prstGeom>
          <a:noFill/>
          <a:ln w="9525">
            <a:noFill/>
            <a:miter lim="800000"/>
            <a:headEnd/>
            <a:tailEnd/>
          </a:ln>
        </p:spPr>
        <p:txBody>
          <a:bodyPr rot="0" vert="horz" wrap="square" lIns="98694" tIns="49347" rIns="98694" bIns="49347" anchor="ctr" anchorCtr="0" upright="1">
            <a:noAutofit/>
          </a:bodyPr>
          <a:lstStyle/>
          <a:p>
            <a:pPr algn="ctr">
              <a:lnSpc>
                <a:spcPct val="115000"/>
              </a:lnSpc>
              <a:spcAft>
                <a:spcPts val="1079"/>
              </a:spcAft>
            </a:pPr>
            <a:endParaRPr lang="fr-FR" sz="2400" dirty="0">
              <a:solidFill>
                <a:schemeClr val="bg1">
                  <a:lumMod val="95000"/>
                </a:schemeClr>
              </a:solidFill>
              <a:effectLst/>
              <a:latin typeface="+mj-lt"/>
              <a:ea typeface="Calibri" panose="020F0502020204030204" pitchFamily="34" charset="0"/>
              <a:cs typeface="Times New Roman" panose="02020603050405020304" pitchFamily="18" charset="0"/>
            </a:endParaRPr>
          </a:p>
        </p:txBody>
      </p:sp>
      <p:sp>
        <p:nvSpPr>
          <p:cNvPr id="12" name="Title Placeholder 1"/>
          <p:cNvSpPr>
            <a:spLocks noGrp="1"/>
          </p:cNvSpPr>
          <p:nvPr>
            <p:ph type="title"/>
          </p:nvPr>
        </p:nvSpPr>
        <p:spPr>
          <a:xfrm>
            <a:off x="1242017" y="1072397"/>
            <a:ext cx="5145220" cy="625910"/>
          </a:xfrm>
          <a:prstGeom prst="rect">
            <a:avLst/>
          </a:prstGeom>
        </p:spPr>
        <p:txBody>
          <a:bodyPr vert="horz" lIns="91440" tIns="45720" rIns="91440" bIns="45720" rtlCol="0" anchor="ctr">
            <a:normAutofit/>
          </a:bodyPr>
          <a:lstStyle>
            <a:lvl1pPr algn="ctr">
              <a:defRPr sz="3200" b="1">
                <a:solidFill>
                  <a:schemeClr val="bg1">
                    <a:lumMod val="95000"/>
                  </a:schemeClr>
                </a:solidFill>
              </a:defRPr>
            </a:lvl1pPr>
          </a:lstStyle>
          <a:p>
            <a:r>
              <a:rPr lang="fr-FR" dirty="0"/>
              <a:t>Modifiez le style du titre</a:t>
            </a:r>
            <a:endParaRPr lang="en-US" dirty="0"/>
          </a:p>
        </p:txBody>
      </p:sp>
      <p:sp>
        <p:nvSpPr>
          <p:cNvPr id="21" name="Espace réservé du texte 20"/>
          <p:cNvSpPr>
            <a:spLocks noGrp="1"/>
          </p:cNvSpPr>
          <p:nvPr>
            <p:ph type="body" sz="quarter" idx="13"/>
          </p:nvPr>
        </p:nvSpPr>
        <p:spPr>
          <a:xfrm>
            <a:off x="717547" y="1728136"/>
            <a:ext cx="6124575" cy="486306"/>
          </a:xfrm>
        </p:spPr>
        <p:txBody>
          <a:bodyPr anchor="ctr">
            <a:normAutofit/>
          </a:bodyPr>
          <a:lstStyle>
            <a:lvl1pPr algn="ctr">
              <a:defRPr sz="1400" b="1">
                <a:solidFill>
                  <a:srgbClr val="F5AE2F"/>
                </a:solidFill>
              </a:defRPr>
            </a:lvl1pPr>
          </a:lstStyle>
          <a:p>
            <a:pPr lvl="0"/>
            <a:r>
              <a:rPr lang="fr-FR" dirty="0"/>
              <a:t>Modifiez les styles du texte du masque</a:t>
            </a:r>
          </a:p>
        </p:txBody>
      </p:sp>
      <p:sp>
        <p:nvSpPr>
          <p:cNvPr id="29" name="Espace réservé du contenu 6"/>
          <p:cNvSpPr>
            <a:spLocks noGrp="1"/>
          </p:cNvSpPr>
          <p:nvPr>
            <p:ph sz="quarter" idx="14"/>
          </p:nvPr>
        </p:nvSpPr>
        <p:spPr>
          <a:xfrm>
            <a:off x="510086" y="4927188"/>
            <a:ext cx="3213100" cy="5026709"/>
          </a:xfrm>
        </p:spPr>
        <p:txBody>
          <a:bodyPr>
            <a:normAutofit/>
          </a:bodyPr>
          <a:lstStyle>
            <a:lvl1pPr>
              <a:defRPr sz="900">
                <a:solidFill>
                  <a:schemeClr val="tx1"/>
                </a:solidFill>
              </a:defRPr>
            </a:lvl1pPr>
            <a:lvl2pPr>
              <a:defRPr sz="900">
                <a:solidFill>
                  <a:schemeClr val="tx1"/>
                </a:solidFill>
              </a:defRPr>
            </a:lvl2pPr>
            <a:lvl3pPr>
              <a:defRPr sz="900">
                <a:solidFill>
                  <a:schemeClr val="tx1"/>
                </a:solidFill>
              </a:defRPr>
            </a:lvl3pPr>
            <a:lvl4pPr>
              <a:defRPr sz="900">
                <a:solidFill>
                  <a:schemeClr val="tx1"/>
                </a:solidFill>
              </a:defRPr>
            </a:lvl4pPr>
            <a:lvl5pPr>
              <a:defRPr sz="900">
                <a:solidFill>
                  <a:schemeClr val="tx1"/>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0" name="Espace réservé du contenu 6"/>
          <p:cNvSpPr>
            <a:spLocks noGrp="1"/>
          </p:cNvSpPr>
          <p:nvPr>
            <p:ph sz="quarter" idx="15"/>
          </p:nvPr>
        </p:nvSpPr>
        <p:spPr>
          <a:xfrm>
            <a:off x="3827690" y="4927187"/>
            <a:ext cx="3213100" cy="5025567"/>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ableau 9"/>
          <p:cNvSpPr>
            <a:spLocks noGrp="1"/>
          </p:cNvSpPr>
          <p:nvPr>
            <p:ph type="tbl" sz="quarter" idx="16"/>
          </p:nvPr>
        </p:nvSpPr>
        <p:spPr>
          <a:xfrm>
            <a:off x="510086" y="2485200"/>
            <a:ext cx="3213100" cy="2229725"/>
          </a:xfrm>
        </p:spPr>
        <p:txBody>
          <a:bodyPr/>
          <a:lstStyle/>
          <a:p>
            <a:endParaRPr lang="fr-FR" dirty="0"/>
          </a:p>
        </p:txBody>
      </p:sp>
      <p:sp>
        <p:nvSpPr>
          <p:cNvPr id="13" name="Espace réservé pour une image  12"/>
          <p:cNvSpPr>
            <a:spLocks noGrp="1"/>
          </p:cNvSpPr>
          <p:nvPr>
            <p:ph type="pic" sz="quarter" idx="17"/>
          </p:nvPr>
        </p:nvSpPr>
        <p:spPr>
          <a:xfrm>
            <a:off x="3827463" y="2484438"/>
            <a:ext cx="3211512" cy="2230437"/>
          </a:xfrm>
        </p:spPr>
        <p:txBody>
          <a:bodyPr/>
          <a:lstStyle/>
          <a:p>
            <a:endParaRPr lang="fr-FR"/>
          </a:p>
        </p:txBody>
      </p:sp>
      <p:sp>
        <p:nvSpPr>
          <p:cNvPr id="15" name="Slide Number Placeholder 5"/>
          <p:cNvSpPr>
            <a:spLocks noGrp="1"/>
          </p:cNvSpPr>
          <p:nvPr>
            <p:ph type="sldNum" sz="quarter" idx="4"/>
          </p:nvPr>
        </p:nvSpPr>
        <p:spPr>
          <a:xfrm>
            <a:off x="6451926" y="10187888"/>
            <a:ext cx="574431" cy="569240"/>
          </a:xfrm>
          <a:prstGeom prst="rect">
            <a:avLst/>
          </a:prstGeom>
        </p:spPr>
        <p:txBody>
          <a:bodyPr vert="horz" lIns="91440" tIns="45720" rIns="91440" bIns="45720" rtlCol="0" anchor="ctr"/>
          <a:lstStyle>
            <a:lvl1pPr algn="r">
              <a:defRPr sz="900">
                <a:solidFill>
                  <a:schemeClr val="tx1">
                    <a:tint val="75000"/>
                  </a:schemeClr>
                </a:solidFill>
              </a:defRPr>
            </a:lvl1pPr>
          </a:lstStyle>
          <a:p>
            <a:fld id="{BB2658EC-FBEC-48A9-8724-CAE81BF06836}" type="slidenum">
              <a:rPr lang="fr-FR" smtClean="0"/>
              <a:pPr/>
              <a:t>‹#›</a:t>
            </a:fld>
            <a:endParaRPr lang="fr-FR" dirty="0"/>
          </a:p>
        </p:txBody>
      </p:sp>
      <p:sp>
        <p:nvSpPr>
          <p:cNvPr id="16" name="Date Placeholder 3"/>
          <p:cNvSpPr>
            <a:spLocks noGrp="1"/>
          </p:cNvSpPr>
          <p:nvPr>
            <p:ph type="dt" sz="half" idx="2"/>
          </p:nvPr>
        </p:nvSpPr>
        <p:spPr>
          <a:xfrm rot="16200000">
            <a:off x="6299424" y="9394112"/>
            <a:ext cx="1903236" cy="569240"/>
          </a:xfrm>
          <a:prstGeom prst="rect">
            <a:avLst/>
          </a:prstGeom>
        </p:spPr>
        <p:txBody>
          <a:bodyPr anchor="ctr"/>
          <a:lstStyle>
            <a:lvl1pPr algn="ctr">
              <a:defRPr sz="900" b="0">
                <a:solidFill>
                  <a:schemeClr val="tx1">
                    <a:lumMod val="50000"/>
                    <a:lumOff val="50000"/>
                  </a:schemeClr>
                </a:solidFill>
                <a:latin typeface="+mn-lt"/>
              </a:defRPr>
            </a:lvl1pPr>
          </a:lstStyle>
          <a:p>
            <a:r>
              <a:rPr lang="fr-FR" dirty="0">
                <a:ea typeface="Calibri" panose="020F0502020204030204" pitchFamily="34" charset="0"/>
                <a:cs typeface="Times New Roman" panose="02020603050405020304" pitchFamily="18" charset="0"/>
              </a:rPr>
              <a:t>FICHE TECHNIQUE</a:t>
            </a:r>
            <a:r>
              <a:rPr lang="fr-FR" dirty="0"/>
              <a:t> </a:t>
            </a:r>
            <a:fld id="{089B2FF0-0DDF-4F0D-B23B-EF041C2A5B32}" type="datetime1">
              <a:rPr lang="fr-FR" smtClean="0"/>
              <a:pPr/>
              <a:t>14/12/2020</a:t>
            </a:fld>
            <a:endParaRPr lang="fr-FR" dirty="0"/>
          </a:p>
        </p:txBody>
      </p:sp>
    </p:spTree>
    <p:extLst>
      <p:ext uri="{BB962C8B-B14F-4D97-AF65-F5344CB8AC3E}">
        <p14:creationId xmlns:p14="http://schemas.microsoft.com/office/powerpoint/2010/main" val="386166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ème Page">
    <p:spTree>
      <p:nvGrpSpPr>
        <p:cNvPr id="1" name=""/>
        <p:cNvGrpSpPr/>
        <p:nvPr/>
      </p:nvGrpSpPr>
      <p:grpSpPr>
        <a:xfrm>
          <a:off x="0" y="0"/>
          <a:ext cx="0" cy="0"/>
          <a:chOff x="0" y="0"/>
          <a:chExt cx="0" cy="0"/>
        </a:xfrm>
      </p:grpSpPr>
      <p:sp>
        <p:nvSpPr>
          <p:cNvPr id="7" name="Espace réservé du contenu 6"/>
          <p:cNvSpPr>
            <a:spLocks noGrp="1"/>
          </p:cNvSpPr>
          <p:nvPr>
            <p:ph sz="quarter" idx="12"/>
          </p:nvPr>
        </p:nvSpPr>
        <p:spPr>
          <a:xfrm>
            <a:off x="510086" y="587829"/>
            <a:ext cx="3213100" cy="9365796"/>
          </a:xfrm>
        </p:spPr>
        <p:txBody>
          <a:bodyPr>
            <a:normAutofit/>
          </a:bodyPr>
          <a:lstStyle>
            <a:lvl1pPr>
              <a:defRPr sz="900"/>
            </a:lvl1pPr>
            <a:lvl2pPr>
              <a:defRPr sz="900"/>
            </a:lvl2pPr>
            <a:lvl3pPr>
              <a:defRPr sz="900"/>
            </a:lvl3pPr>
            <a:lvl4pPr>
              <a:defRPr sz="900"/>
            </a:lvl4pPr>
            <a:lvl5pPr>
              <a:defRPr sz="9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6"/>
          <p:cNvSpPr>
            <a:spLocks noGrp="1"/>
          </p:cNvSpPr>
          <p:nvPr>
            <p:ph sz="quarter" idx="13"/>
          </p:nvPr>
        </p:nvSpPr>
        <p:spPr>
          <a:xfrm>
            <a:off x="3827690" y="587829"/>
            <a:ext cx="3213100" cy="9365796"/>
          </a:xfrm>
        </p:spPr>
        <p:txBody>
          <a:bodyPr>
            <a:normAutofit/>
          </a:bodyPr>
          <a:lstStyle>
            <a:lvl1pPr>
              <a:defRPr sz="900"/>
            </a:lvl1pPr>
            <a:lvl2pPr>
              <a:defRPr sz="900"/>
            </a:lvl2pPr>
            <a:lvl3pPr>
              <a:defRPr sz="900"/>
            </a:lvl3pPr>
            <a:lvl4pPr>
              <a:defRPr sz="900"/>
            </a:lvl4pPr>
            <a:lvl5pPr>
              <a:defRPr sz="9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Slide Number Placeholder 5"/>
          <p:cNvSpPr>
            <a:spLocks noGrp="1"/>
          </p:cNvSpPr>
          <p:nvPr>
            <p:ph type="sldNum" sz="quarter" idx="4"/>
          </p:nvPr>
        </p:nvSpPr>
        <p:spPr>
          <a:xfrm>
            <a:off x="6451926" y="10187888"/>
            <a:ext cx="574431" cy="569240"/>
          </a:xfrm>
          <a:prstGeom prst="rect">
            <a:avLst/>
          </a:prstGeom>
        </p:spPr>
        <p:txBody>
          <a:bodyPr vert="horz" lIns="91440" tIns="45720" rIns="91440" bIns="45720" rtlCol="0" anchor="ctr"/>
          <a:lstStyle>
            <a:lvl1pPr algn="r">
              <a:defRPr sz="900">
                <a:solidFill>
                  <a:schemeClr val="tx1">
                    <a:tint val="75000"/>
                  </a:schemeClr>
                </a:solidFill>
              </a:defRPr>
            </a:lvl1pPr>
          </a:lstStyle>
          <a:p>
            <a:fld id="{BB2658EC-FBEC-48A9-8724-CAE81BF06836}" type="slidenum">
              <a:rPr lang="fr-FR" smtClean="0"/>
              <a:pPr/>
              <a:t>‹#›</a:t>
            </a:fld>
            <a:endParaRPr lang="fr-FR" dirty="0"/>
          </a:p>
        </p:txBody>
      </p:sp>
      <p:sp>
        <p:nvSpPr>
          <p:cNvPr id="10" name="Date Placeholder 3"/>
          <p:cNvSpPr>
            <a:spLocks noGrp="1"/>
          </p:cNvSpPr>
          <p:nvPr>
            <p:ph type="dt" sz="half" idx="2"/>
          </p:nvPr>
        </p:nvSpPr>
        <p:spPr>
          <a:xfrm rot="16200000">
            <a:off x="6299424" y="9394112"/>
            <a:ext cx="1903236" cy="569240"/>
          </a:xfrm>
          <a:prstGeom prst="rect">
            <a:avLst/>
          </a:prstGeom>
        </p:spPr>
        <p:txBody>
          <a:bodyPr anchor="ctr"/>
          <a:lstStyle>
            <a:lvl1pPr algn="ctr">
              <a:defRPr sz="900" b="0">
                <a:solidFill>
                  <a:schemeClr val="tx1">
                    <a:lumMod val="50000"/>
                    <a:lumOff val="50000"/>
                  </a:schemeClr>
                </a:solidFill>
                <a:latin typeface="+mn-lt"/>
              </a:defRPr>
            </a:lvl1pPr>
          </a:lstStyle>
          <a:p>
            <a:r>
              <a:rPr lang="fr-FR" dirty="0">
                <a:ea typeface="Calibri" panose="020F0502020204030204" pitchFamily="34" charset="0"/>
                <a:cs typeface="Times New Roman" panose="02020603050405020304" pitchFamily="18" charset="0"/>
              </a:rPr>
              <a:t>FICHE TECHNIQUE</a:t>
            </a:r>
            <a:r>
              <a:rPr lang="fr-FR" dirty="0"/>
              <a:t> </a:t>
            </a:r>
            <a:fld id="{089B2FF0-0DDF-4F0D-B23B-EF041C2A5B32}" type="datetime1">
              <a:rPr lang="fr-FR" smtClean="0"/>
              <a:pPr/>
              <a:t>14/12/2020</a:t>
            </a:fld>
            <a:endParaRPr lang="fr-FR" dirty="0"/>
          </a:p>
        </p:txBody>
      </p:sp>
    </p:spTree>
    <p:extLst>
      <p:ext uri="{BB962C8B-B14F-4D97-AF65-F5344CB8AC3E}">
        <p14:creationId xmlns:p14="http://schemas.microsoft.com/office/powerpoint/2010/main" val="4002823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ème Page">
    <p:spTree>
      <p:nvGrpSpPr>
        <p:cNvPr id="1" name=""/>
        <p:cNvGrpSpPr/>
        <p:nvPr/>
      </p:nvGrpSpPr>
      <p:grpSpPr>
        <a:xfrm>
          <a:off x="0" y="0"/>
          <a:ext cx="0" cy="0"/>
          <a:chOff x="0" y="0"/>
          <a:chExt cx="0" cy="0"/>
        </a:xfrm>
      </p:grpSpPr>
      <p:sp>
        <p:nvSpPr>
          <p:cNvPr id="15" name="Espace réservé du contenu 6"/>
          <p:cNvSpPr>
            <a:spLocks noGrp="1"/>
          </p:cNvSpPr>
          <p:nvPr>
            <p:ph sz="quarter" idx="13"/>
          </p:nvPr>
        </p:nvSpPr>
        <p:spPr>
          <a:xfrm>
            <a:off x="510086" y="587829"/>
            <a:ext cx="3213100" cy="9365796"/>
          </a:xfrm>
        </p:spPr>
        <p:txBody>
          <a:bodyPr>
            <a:normAutofit/>
          </a:bodyPr>
          <a:lstStyle>
            <a:lvl1pPr>
              <a:defRPr sz="900"/>
            </a:lvl1pPr>
            <a:lvl2pPr>
              <a:defRPr sz="900"/>
            </a:lvl2pPr>
            <a:lvl3pPr>
              <a:defRPr sz="900"/>
            </a:lvl3pPr>
            <a:lvl4pPr>
              <a:defRPr sz="900"/>
            </a:lvl4pPr>
            <a:lvl5pPr>
              <a:defRPr sz="9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contenu 6"/>
          <p:cNvSpPr>
            <a:spLocks noGrp="1"/>
          </p:cNvSpPr>
          <p:nvPr>
            <p:ph sz="quarter" idx="14"/>
          </p:nvPr>
        </p:nvSpPr>
        <p:spPr>
          <a:xfrm>
            <a:off x="3827690" y="587829"/>
            <a:ext cx="3213100" cy="9365796"/>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Slide Number Placeholder 5"/>
          <p:cNvSpPr>
            <a:spLocks noGrp="1"/>
          </p:cNvSpPr>
          <p:nvPr>
            <p:ph type="sldNum" sz="quarter" idx="4"/>
          </p:nvPr>
        </p:nvSpPr>
        <p:spPr>
          <a:xfrm>
            <a:off x="6451926" y="10187888"/>
            <a:ext cx="574431" cy="569240"/>
          </a:xfrm>
          <a:prstGeom prst="rect">
            <a:avLst/>
          </a:prstGeom>
        </p:spPr>
        <p:txBody>
          <a:bodyPr vert="horz" lIns="91440" tIns="45720" rIns="91440" bIns="45720" rtlCol="0" anchor="ctr"/>
          <a:lstStyle>
            <a:lvl1pPr algn="r">
              <a:defRPr sz="900">
                <a:solidFill>
                  <a:schemeClr val="tx1">
                    <a:tint val="75000"/>
                  </a:schemeClr>
                </a:solidFill>
              </a:defRPr>
            </a:lvl1pPr>
          </a:lstStyle>
          <a:p>
            <a:fld id="{BB2658EC-FBEC-48A9-8724-CAE81BF06836}" type="slidenum">
              <a:rPr lang="fr-FR" smtClean="0"/>
              <a:pPr/>
              <a:t>‹#›</a:t>
            </a:fld>
            <a:endParaRPr lang="fr-FR" dirty="0"/>
          </a:p>
        </p:txBody>
      </p:sp>
      <p:sp>
        <p:nvSpPr>
          <p:cNvPr id="8" name="Date Placeholder 3"/>
          <p:cNvSpPr>
            <a:spLocks noGrp="1"/>
          </p:cNvSpPr>
          <p:nvPr>
            <p:ph type="dt" sz="half" idx="2"/>
          </p:nvPr>
        </p:nvSpPr>
        <p:spPr>
          <a:xfrm rot="16200000">
            <a:off x="6299424" y="9394112"/>
            <a:ext cx="1903236" cy="569240"/>
          </a:xfrm>
          <a:prstGeom prst="rect">
            <a:avLst/>
          </a:prstGeom>
        </p:spPr>
        <p:txBody>
          <a:bodyPr anchor="ctr"/>
          <a:lstStyle>
            <a:lvl1pPr algn="ctr">
              <a:defRPr sz="900" b="0">
                <a:solidFill>
                  <a:schemeClr val="tx1">
                    <a:lumMod val="50000"/>
                    <a:lumOff val="50000"/>
                  </a:schemeClr>
                </a:solidFill>
                <a:latin typeface="+mn-lt"/>
              </a:defRPr>
            </a:lvl1pPr>
          </a:lstStyle>
          <a:p>
            <a:r>
              <a:rPr lang="fr-FR" dirty="0">
                <a:ea typeface="Calibri" panose="020F0502020204030204" pitchFamily="34" charset="0"/>
                <a:cs typeface="Times New Roman" panose="02020603050405020304" pitchFamily="18" charset="0"/>
              </a:rPr>
              <a:t>FICHE TECHNIQUE</a:t>
            </a:r>
            <a:r>
              <a:rPr lang="fr-FR" dirty="0"/>
              <a:t> </a:t>
            </a:r>
            <a:fld id="{089B2FF0-0DDF-4F0D-B23B-EF041C2A5B32}" type="datetime1">
              <a:rPr lang="fr-FR" smtClean="0"/>
              <a:pPr/>
              <a:t>14/12/2020</a:t>
            </a:fld>
            <a:endParaRPr lang="fr-FR" dirty="0"/>
          </a:p>
        </p:txBody>
      </p:sp>
    </p:spTree>
    <p:extLst>
      <p:ext uri="{BB962C8B-B14F-4D97-AF65-F5344CB8AC3E}">
        <p14:creationId xmlns:p14="http://schemas.microsoft.com/office/powerpoint/2010/main" val="282175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ème Page">
    <p:spTree>
      <p:nvGrpSpPr>
        <p:cNvPr id="1" name=""/>
        <p:cNvGrpSpPr/>
        <p:nvPr/>
      </p:nvGrpSpPr>
      <p:grpSpPr>
        <a:xfrm>
          <a:off x="0" y="0"/>
          <a:ext cx="0" cy="0"/>
          <a:chOff x="0" y="0"/>
          <a:chExt cx="0" cy="0"/>
        </a:xfrm>
      </p:grpSpPr>
      <p:sp>
        <p:nvSpPr>
          <p:cNvPr id="12" name="Espace réservé du contenu 6"/>
          <p:cNvSpPr>
            <a:spLocks noGrp="1"/>
          </p:cNvSpPr>
          <p:nvPr>
            <p:ph sz="quarter" idx="13"/>
          </p:nvPr>
        </p:nvSpPr>
        <p:spPr>
          <a:xfrm>
            <a:off x="510086" y="587829"/>
            <a:ext cx="3213100" cy="9365796"/>
          </a:xfrm>
        </p:spPr>
        <p:txBody>
          <a:bodyPr>
            <a:normAutofit/>
          </a:bodyPr>
          <a:lstStyle>
            <a:lvl1pPr>
              <a:defRPr sz="900"/>
            </a:lvl1pPr>
            <a:lvl2pPr>
              <a:defRPr sz="900"/>
            </a:lvl2pPr>
            <a:lvl3pPr>
              <a:defRPr sz="900"/>
            </a:lvl3pPr>
            <a:lvl4pPr>
              <a:defRPr sz="900"/>
            </a:lvl4pPr>
            <a:lvl5pPr>
              <a:defRPr sz="9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6"/>
          <p:cNvSpPr>
            <a:spLocks noGrp="1"/>
          </p:cNvSpPr>
          <p:nvPr>
            <p:ph sz="quarter" idx="14"/>
          </p:nvPr>
        </p:nvSpPr>
        <p:spPr>
          <a:xfrm>
            <a:off x="3833212" y="587828"/>
            <a:ext cx="3213100" cy="8508795"/>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aphicFrame>
        <p:nvGraphicFramePr>
          <p:cNvPr id="9" name="Tableau 8"/>
          <p:cNvGraphicFramePr>
            <a:graphicFrameLocks noGrp="1"/>
          </p:cNvGraphicFramePr>
          <p:nvPr userDrawn="1">
            <p:extLst>
              <p:ext uri="{D42A27DB-BD31-4B8C-83A1-F6EECF244321}">
                <p14:modId xmlns:p14="http://schemas.microsoft.com/office/powerpoint/2010/main" val="614634484"/>
              </p:ext>
            </p:extLst>
          </p:nvPr>
        </p:nvGraphicFramePr>
        <p:xfrm>
          <a:off x="4053493" y="9304761"/>
          <a:ext cx="2772538" cy="674990"/>
        </p:xfrm>
        <a:graphic>
          <a:graphicData uri="http://schemas.openxmlformats.org/drawingml/2006/table">
            <a:tbl>
              <a:tblPr firstRow="1" bandRow="1">
                <a:tableStyleId>{5C22544A-7EE6-4342-B048-85BDC9FD1C3A}</a:tableStyleId>
              </a:tblPr>
              <a:tblGrid>
                <a:gridCol w="2772538">
                  <a:extLst>
                    <a:ext uri="{9D8B030D-6E8A-4147-A177-3AD203B41FA5}">
                      <a16:colId xmlns:a16="http://schemas.microsoft.com/office/drawing/2014/main" val="20000"/>
                    </a:ext>
                  </a:extLst>
                </a:gridCol>
              </a:tblGrid>
              <a:tr h="275264">
                <a:tc>
                  <a:txBody>
                    <a:bodyPr/>
                    <a:lstStyle/>
                    <a:p>
                      <a:r>
                        <a:rPr lang="fr-FR" sz="900" dirty="0"/>
                        <a:t>BOSTIK</a:t>
                      </a:r>
                      <a:r>
                        <a:rPr lang="fr-FR" sz="900" baseline="0" dirty="0"/>
                        <a:t> TECHNICAL ASSISTANCE</a:t>
                      </a:r>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1BB26"/>
                    </a:solidFill>
                  </a:tcPr>
                </a:tc>
                <a:extLst>
                  <a:ext uri="{0D108BD9-81ED-4DB2-BD59-A6C34878D82A}">
                    <a16:rowId xmlns:a16="http://schemas.microsoft.com/office/drawing/2014/main" val="10000"/>
                  </a:ext>
                </a:extLst>
              </a:tr>
              <a:tr h="399726">
                <a:tc>
                  <a:txBody>
                    <a:bodyPr/>
                    <a:lstStyle/>
                    <a:p>
                      <a:pPr marL="0" marR="0" indent="0" algn="l" defTabSz="755934" rtl="0" eaLnBrk="1" fontAlgn="auto" latinLnBrk="0" hangingPunct="1">
                        <a:lnSpc>
                          <a:spcPct val="100000"/>
                        </a:lnSpc>
                        <a:spcBef>
                          <a:spcPts val="0"/>
                        </a:spcBef>
                        <a:spcAft>
                          <a:spcPts val="0"/>
                        </a:spcAft>
                        <a:buClrTx/>
                        <a:buSzTx/>
                        <a:buFontTx/>
                        <a:buNone/>
                        <a:tabLst/>
                        <a:defRPr/>
                      </a:pPr>
                      <a:r>
                        <a:rPr lang="fr-FR" sz="900" b="1" kern="1200" dirty="0">
                          <a:solidFill>
                            <a:schemeClr val="bg1"/>
                          </a:solidFill>
                          <a:effectLst/>
                          <a:latin typeface="+mn-lt"/>
                          <a:ea typeface="+mn-ea"/>
                          <a:cs typeface="+mn-cs"/>
                        </a:rPr>
                        <a:t>Smart Help +XX</a:t>
                      </a:r>
                      <a:r>
                        <a:rPr lang="fr-FR" sz="900" b="1" kern="1200" baseline="0" dirty="0">
                          <a:solidFill>
                            <a:schemeClr val="bg1"/>
                          </a:solidFill>
                          <a:effectLst/>
                          <a:latin typeface="+mn-lt"/>
                          <a:ea typeface="+mn-ea"/>
                          <a:cs typeface="+mn-cs"/>
                        </a:rPr>
                        <a:t> </a:t>
                      </a:r>
                      <a:r>
                        <a:rPr lang="fr-FR" sz="900" b="1" kern="1200" baseline="0" dirty="0" err="1">
                          <a:solidFill>
                            <a:schemeClr val="bg1"/>
                          </a:solidFill>
                          <a:effectLst/>
                          <a:latin typeface="+mn-lt"/>
                          <a:ea typeface="+mn-ea"/>
                          <a:cs typeface="+mn-cs"/>
                        </a:rPr>
                        <a:t>XX</a:t>
                      </a:r>
                      <a:r>
                        <a:rPr lang="fr-FR" sz="900" b="1" kern="1200" baseline="0" dirty="0">
                          <a:solidFill>
                            <a:schemeClr val="bg1"/>
                          </a:solidFill>
                          <a:effectLst/>
                          <a:latin typeface="+mn-lt"/>
                          <a:ea typeface="+mn-ea"/>
                          <a:cs typeface="+mn-cs"/>
                        </a:rPr>
                        <a:t> XXX </a:t>
                      </a:r>
                      <a:r>
                        <a:rPr lang="fr-FR" sz="900" b="1" kern="1200" baseline="0" dirty="0" err="1">
                          <a:solidFill>
                            <a:schemeClr val="bg1"/>
                          </a:solidFill>
                          <a:effectLst/>
                          <a:latin typeface="+mn-lt"/>
                          <a:ea typeface="+mn-ea"/>
                          <a:cs typeface="+mn-cs"/>
                        </a:rPr>
                        <a:t>XXX</a:t>
                      </a:r>
                      <a:endParaRPr lang="fr-FR" sz="900" b="1" kern="1200" dirty="0">
                        <a:solidFill>
                          <a:schemeClr val="bg1"/>
                        </a:solidFill>
                        <a:effectLst/>
                        <a:latin typeface="+mn-lt"/>
                        <a:ea typeface="+mn-ea"/>
                        <a:cs typeface="+mn-cs"/>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122142"/>
                    </a:solidFill>
                  </a:tcPr>
                </a:tc>
                <a:extLst>
                  <a:ext uri="{0D108BD9-81ED-4DB2-BD59-A6C34878D82A}">
                    <a16:rowId xmlns:a16="http://schemas.microsoft.com/office/drawing/2014/main" val="10001"/>
                  </a:ext>
                </a:extLst>
              </a:tr>
            </a:tbl>
          </a:graphicData>
        </a:graphic>
      </p:graphicFrame>
      <p:pic>
        <p:nvPicPr>
          <p:cNvPr id="10" name="Image 9"/>
          <p:cNvPicPr>
            <a:picLocks noChangeAspect="1"/>
          </p:cNvPicPr>
          <p:nvPr userDrawn="1"/>
        </p:nvPicPr>
        <p:blipFill>
          <a:blip r:embed="rId2"/>
          <a:stretch>
            <a:fillRect/>
          </a:stretch>
        </p:blipFill>
        <p:spPr>
          <a:xfrm flipH="1">
            <a:off x="6061166" y="9133905"/>
            <a:ext cx="937324" cy="1189783"/>
          </a:xfrm>
          <a:prstGeom prst="rect">
            <a:avLst/>
          </a:prstGeom>
        </p:spPr>
      </p:pic>
    </p:spTree>
    <p:extLst>
      <p:ext uri="{BB962C8B-B14F-4D97-AF65-F5344CB8AC3E}">
        <p14:creationId xmlns:p14="http://schemas.microsoft.com/office/powerpoint/2010/main" val="3631429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7188" y="179278"/>
            <a:ext cx="7125295" cy="2011262"/>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217189" y="2333233"/>
            <a:ext cx="7125294" cy="7335202"/>
          </a:xfrm>
          <a:prstGeom prst="rect">
            <a:avLst/>
          </a:prstGeom>
        </p:spPr>
        <p:txBody>
          <a:bodyPr vert="horz" lIns="91440" tIns="45720" rIns="91440" bIns="45720" rtlCol="0">
            <a:normAutofit/>
          </a:bodyPr>
          <a:lstStyle/>
          <a:p>
            <a:pPr lvl="0"/>
            <a:r>
              <a:rPr lang="fr-FR" dirty="0"/>
              <a:t>Modifiez les styles du texte du masque</a:t>
            </a:r>
          </a:p>
          <a:p>
            <a:pPr lvl="1"/>
            <a:fld id="{436F5214-0436-4D09-A6DC-837C039A7557}" type="slidenum">
              <a:rPr lang="fr-FR" smtClean="0"/>
              <a:t>‹N°›</a:t>
            </a:fld>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4"/>
          </p:nvPr>
        </p:nvSpPr>
        <p:spPr>
          <a:xfrm>
            <a:off x="6451926" y="10187888"/>
            <a:ext cx="574431" cy="569240"/>
          </a:xfrm>
          <a:prstGeom prst="rect">
            <a:avLst/>
          </a:prstGeom>
        </p:spPr>
        <p:txBody>
          <a:bodyPr vert="horz" lIns="91440" tIns="45720" rIns="91440" bIns="45720" rtlCol="0" anchor="ctr"/>
          <a:lstStyle>
            <a:lvl1pPr algn="r">
              <a:defRPr sz="900">
                <a:solidFill>
                  <a:schemeClr val="tx1">
                    <a:tint val="75000"/>
                  </a:schemeClr>
                </a:solidFill>
              </a:defRPr>
            </a:lvl1pPr>
          </a:lstStyle>
          <a:p>
            <a:fld id="{BB2658EC-FBEC-48A9-8724-CAE81BF06836}" type="slidenum">
              <a:rPr lang="fr-FR" smtClean="0"/>
              <a:pPr/>
              <a:t>‹#›</a:t>
            </a:fld>
            <a:endParaRPr lang="fr-FR" dirty="0"/>
          </a:p>
        </p:txBody>
      </p:sp>
      <p:sp>
        <p:nvSpPr>
          <p:cNvPr id="9" name="Text Box 84"/>
          <p:cNvSpPr txBox="1">
            <a:spLocks noChangeArrowheads="1"/>
          </p:cNvSpPr>
          <p:nvPr userDrawn="1"/>
        </p:nvSpPr>
        <p:spPr bwMode="auto">
          <a:xfrm>
            <a:off x="1226696" y="1467644"/>
            <a:ext cx="5106280" cy="588735"/>
          </a:xfrm>
          <a:prstGeom prst="rect">
            <a:avLst/>
          </a:prstGeom>
          <a:noFill/>
          <a:ln w="9525">
            <a:noFill/>
            <a:miter lim="800000"/>
            <a:headEnd/>
            <a:tailEnd/>
          </a:ln>
        </p:spPr>
        <p:txBody>
          <a:bodyPr rot="0" vert="horz" wrap="square" lIns="98694" tIns="49347" rIns="98694" bIns="49347" anchor="ctr" anchorCtr="0" upright="1">
            <a:noAutofit/>
          </a:bodyPr>
          <a:lstStyle/>
          <a:p>
            <a:pPr algn="ctr">
              <a:lnSpc>
                <a:spcPct val="115000"/>
              </a:lnSpc>
              <a:spcAft>
                <a:spcPts val="1079"/>
              </a:spcAft>
            </a:pPr>
            <a:endParaRPr lang="fr-FR" sz="1187"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Date Placeholder 3"/>
          <p:cNvSpPr>
            <a:spLocks noGrp="1"/>
          </p:cNvSpPr>
          <p:nvPr>
            <p:ph type="dt" sz="half" idx="2"/>
          </p:nvPr>
        </p:nvSpPr>
        <p:spPr>
          <a:xfrm rot="16200000">
            <a:off x="6299424" y="9394112"/>
            <a:ext cx="1903236" cy="569240"/>
          </a:xfrm>
          <a:prstGeom prst="rect">
            <a:avLst/>
          </a:prstGeom>
        </p:spPr>
        <p:txBody>
          <a:bodyPr anchor="ctr"/>
          <a:lstStyle>
            <a:lvl1pPr algn="ctr">
              <a:defRPr sz="900" b="0">
                <a:solidFill>
                  <a:schemeClr val="tx1">
                    <a:lumMod val="50000"/>
                    <a:lumOff val="50000"/>
                  </a:schemeClr>
                </a:solidFill>
                <a:latin typeface="+mn-lt"/>
              </a:defRPr>
            </a:lvl1pPr>
          </a:lstStyle>
          <a:p>
            <a:r>
              <a:rPr lang="fr-FR" dirty="0">
                <a:ea typeface="Calibri" panose="020F0502020204030204" pitchFamily="34" charset="0"/>
                <a:cs typeface="Times New Roman" panose="02020603050405020304" pitchFamily="18" charset="0"/>
              </a:rPr>
              <a:t>FICHE TECHNIQUE</a:t>
            </a:r>
            <a:r>
              <a:rPr lang="fr-FR" dirty="0"/>
              <a:t> </a:t>
            </a:r>
            <a:fld id="{089B2FF0-0DDF-4F0D-B23B-EF041C2A5B32}" type="datetime1">
              <a:rPr lang="fr-FR" smtClean="0"/>
              <a:pPr/>
              <a:t>14/12/2020</a:t>
            </a:fld>
            <a:endParaRPr lang="fr-FR" dirty="0"/>
          </a:p>
        </p:txBody>
      </p:sp>
      <p:sp>
        <p:nvSpPr>
          <p:cNvPr id="11" name="Footer Placeholder 4"/>
          <p:cNvSpPr txBox="1">
            <a:spLocks/>
          </p:cNvSpPr>
          <p:nvPr userDrawn="1"/>
        </p:nvSpPr>
        <p:spPr>
          <a:xfrm>
            <a:off x="263486" y="10237374"/>
            <a:ext cx="7032697" cy="569240"/>
          </a:xfrm>
          <a:prstGeom prst="rect">
            <a:avLst/>
          </a:prstGeom>
        </p:spPr>
        <p:txBody>
          <a:bodyPr vert="horz" lIns="91440" tIns="45720" rIns="91440" bIns="45720" rtlCol="0" anchor="ctr"/>
          <a:lstStyle>
            <a:defPPr>
              <a:defRPr lang="fr-FR"/>
            </a:defPPr>
            <a:lvl1pPr marL="0" algn="l" defTabSz="995352" rtl="0" eaLnBrk="1" latinLnBrk="0" hangingPunct="1">
              <a:defRPr sz="992" kern="1200">
                <a:solidFill>
                  <a:schemeClr val="tx1">
                    <a:tint val="75000"/>
                  </a:schemeClr>
                </a:solidFill>
                <a:latin typeface="+mn-lt"/>
                <a:ea typeface="+mn-ea"/>
                <a:cs typeface="+mn-cs"/>
              </a:defRPr>
            </a:lvl1pPr>
            <a:lvl2pPr marL="497676" algn="l" defTabSz="995352" rtl="0" eaLnBrk="1" latinLnBrk="0" hangingPunct="1">
              <a:defRPr sz="1959" kern="1200">
                <a:solidFill>
                  <a:schemeClr val="tx1"/>
                </a:solidFill>
                <a:latin typeface="+mn-lt"/>
                <a:ea typeface="+mn-ea"/>
                <a:cs typeface="+mn-cs"/>
              </a:defRPr>
            </a:lvl2pPr>
            <a:lvl3pPr marL="995352" algn="l" defTabSz="995352" rtl="0" eaLnBrk="1" latinLnBrk="0" hangingPunct="1">
              <a:defRPr sz="1959" kern="1200">
                <a:solidFill>
                  <a:schemeClr val="tx1"/>
                </a:solidFill>
                <a:latin typeface="+mn-lt"/>
                <a:ea typeface="+mn-ea"/>
                <a:cs typeface="+mn-cs"/>
              </a:defRPr>
            </a:lvl3pPr>
            <a:lvl4pPr marL="1493028" algn="l" defTabSz="995352" rtl="0" eaLnBrk="1" latinLnBrk="0" hangingPunct="1">
              <a:defRPr sz="1959" kern="1200">
                <a:solidFill>
                  <a:schemeClr val="tx1"/>
                </a:solidFill>
                <a:latin typeface="+mn-lt"/>
                <a:ea typeface="+mn-ea"/>
                <a:cs typeface="+mn-cs"/>
              </a:defRPr>
            </a:lvl4pPr>
            <a:lvl5pPr marL="1990703" algn="l" defTabSz="995352" rtl="0" eaLnBrk="1" latinLnBrk="0" hangingPunct="1">
              <a:defRPr sz="1959" kern="1200">
                <a:solidFill>
                  <a:schemeClr val="tx1"/>
                </a:solidFill>
                <a:latin typeface="+mn-lt"/>
                <a:ea typeface="+mn-ea"/>
                <a:cs typeface="+mn-cs"/>
              </a:defRPr>
            </a:lvl5pPr>
            <a:lvl6pPr marL="2488380" algn="l" defTabSz="995352" rtl="0" eaLnBrk="1" latinLnBrk="0" hangingPunct="1">
              <a:defRPr sz="1959" kern="1200">
                <a:solidFill>
                  <a:schemeClr val="tx1"/>
                </a:solidFill>
                <a:latin typeface="+mn-lt"/>
                <a:ea typeface="+mn-ea"/>
                <a:cs typeface="+mn-cs"/>
              </a:defRPr>
            </a:lvl6pPr>
            <a:lvl7pPr marL="2986056" algn="l" defTabSz="995352" rtl="0" eaLnBrk="1" latinLnBrk="0" hangingPunct="1">
              <a:defRPr sz="1959" kern="1200">
                <a:solidFill>
                  <a:schemeClr val="tx1"/>
                </a:solidFill>
                <a:latin typeface="+mn-lt"/>
                <a:ea typeface="+mn-ea"/>
                <a:cs typeface="+mn-cs"/>
              </a:defRPr>
            </a:lvl7pPr>
            <a:lvl8pPr marL="3483730" algn="l" defTabSz="995352" rtl="0" eaLnBrk="1" latinLnBrk="0" hangingPunct="1">
              <a:defRPr sz="1959" kern="1200">
                <a:solidFill>
                  <a:schemeClr val="tx1"/>
                </a:solidFill>
                <a:latin typeface="+mn-lt"/>
                <a:ea typeface="+mn-ea"/>
                <a:cs typeface="+mn-cs"/>
              </a:defRPr>
            </a:lvl8pPr>
            <a:lvl9pPr marL="3981406" algn="l" defTabSz="995352" rtl="0" eaLnBrk="1" latinLnBrk="0" hangingPunct="1">
              <a:defRPr sz="1959" kern="1200">
                <a:solidFill>
                  <a:schemeClr val="tx1"/>
                </a:solidFill>
                <a:latin typeface="+mn-lt"/>
                <a:ea typeface="+mn-ea"/>
                <a:cs typeface="+mn-cs"/>
              </a:defRPr>
            </a:lvl9pPr>
          </a:lstStyle>
          <a:p>
            <a:pPr algn="ctr"/>
            <a:endParaRPr lang="fr-FR" sz="900" dirty="0">
              <a:latin typeface="Bostik Office"/>
            </a:endParaRPr>
          </a:p>
        </p:txBody>
      </p:sp>
    </p:spTree>
    <p:extLst>
      <p:ext uri="{BB962C8B-B14F-4D97-AF65-F5344CB8AC3E}">
        <p14:creationId xmlns:p14="http://schemas.microsoft.com/office/powerpoint/2010/main" val="2656672115"/>
      </p:ext>
    </p:extLst>
  </p:cSld>
  <p:clrMap bg1="lt1" tx1="dk1" bg2="lt2" tx2="dk2" accent1="accent1" accent2="accent2" accent3="accent3" accent4="accent4" accent5="accent5" accent6="accent6" hlink="hlink" folHlink="folHlink"/>
  <p:sldLayoutIdLst>
    <p:sldLayoutId id="2147483697" r:id="rId1"/>
    <p:sldLayoutId id="2147483700" r:id="rId2"/>
    <p:sldLayoutId id="2147483698" r:id="rId3"/>
    <p:sldLayoutId id="2147483699" r:id="rId4"/>
  </p:sldLayoutIdLst>
  <p:hf hdr="0" ftr="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0" indent="0" algn="l" defTabSz="755934" rtl="0" eaLnBrk="1" latinLnBrk="0" hangingPunct="1">
        <a:lnSpc>
          <a:spcPct val="90000"/>
        </a:lnSpc>
        <a:spcBef>
          <a:spcPts val="827"/>
        </a:spcBef>
        <a:buFont typeface="Arial" panose="020B0604020202020204" pitchFamily="34" charset="0"/>
        <a:buNone/>
        <a:defRPr sz="900" kern="1200">
          <a:solidFill>
            <a:schemeClr val="tx1"/>
          </a:solidFill>
          <a:latin typeface="+mn-lt"/>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sz="900" kern="1200">
          <a:solidFill>
            <a:schemeClr val="tx1"/>
          </a:solidFill>
          <a:latin typeface="+mn-lt"/>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900" kern="1200">
          <a:solidFill>
            <a:schemeClr val="tx1"/>
          </a:solidFill>
          <a:latin typeface="+mn-lt"/>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900" kern="1200">
          <a:solidFill>
            <a:schemeClr val="tx1"/>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900"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bostiksds.thewercs.com/default.aspx"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0934" y="1070181"/>
            <a:ext cx="5942554" cy="625910"/>
          </a:xfrm>
        </p:spPr>
        <p:txBody>
          <a:bodyPr>
            <a:normAutofit/>
          </a:bodyPr>
          <a:lstStyle/>
          <a:p>
            <a:r>
              <a:rPr lang="hr-HR">
                <a:solidFill>
                  <a:prstClr val="white"/>
                </a:solidFill>
                <a:latin typeface="Bostik Bold" panose="02000000000000000000" pitchFamily="50" charset="0"/>
              </a:rPr>
              <a:t>BOSTIK 3070</a:t>
            </a:r>
            <a:endParaRPr lang="en-GB" dirty="0">
              <a:solidFill>
                <a:srgbClr val="FFE15D"/>
              </a:solidFill>
              <a:latin typeface="Bostik Regular" panose="02000000000000000000" pitchFamily="50" charset="0"/>
            </a:endParaRPr>
          </a:p>
        </p:txBody>
      </p:sp>
      <p:sp>
        <p:nvSpPr>
          <p:cNvPr id="3" name="Espace réservé du texte 2"/>
          <p:cNvSpPr>
            <a:spLocks noGrp="1"/>
          </p:cNvSpPr>
          <p:nvPr>
            <p:ph type="body" sz="quarter" idx="13"/>
          </p:nvPr>
        </p:nvSpPr>
        <p:spPr>
          <a:xfrm>
            <a:off x="0" y="1665641"/>
            <a:ext cx="7553740" cy="486306"/>
          </a:xfrm>
        </p:spPr>
        <p:txBody>
          <a:bodyPr>
            <a:normAutofit/>
          </a:bodyPr>
          <a:lstStyle/>
          <a:p>
            <a:r>
              <a:rPr lang="hr-HR" cap="all" dirty="0">
                <a:solidFill>
                  <a:srgbClr val="BFBFBF"/>
                </a:solidFill>
                <a:latin typeface="Bostik Office" panose="020B0503040000020004" pitchFamily="34" charset="0"/>
                <a:ea typeface="Calibri" panose="020F0502020204030204" pitchFamily="34" charset="0"/>
                <a:cs typeface="Times New Roman" panose="02020603050405020304" pitchFamily="18" charset="0"/>
              </a:rPr>
              <a:t>VISKOPLASTIČNO PLUTO</a:t>
            </a:r>
            <a:endParaRPr lang="en-US" cap="all" dirty="0">
              <a:solidFill>
                <a:srgbClr val="BFBFBF"/>
              </a:solidFill>
              <a:latin typeface="Bostik Office" panose="020B0503040000020004" pitchFamily="34" charset="0"/>
              <a:ea typeface="Calibri" panose="020F0502020204030204" pitchFamily="34" charset="0"/>
              <a:cs typeface="Times New Roman" panose="02020603050405020304" pitchFamily="18" charset="0"/>
            </a:endParaRPr>
          </a:p>
        </p:txBody>
      </p:sp>
      <p:graphicFrame>
        <p:nvGraphicFramePr>
          <p:cNvPr id="5" name="Espace réservé du tableau 4"/>
          <p:cNvGraphicFramePr>
            <a:graphicFrameLocks noGrp="1"/>
          </p:cNvGraphicFramePr>
          <p:nvPr>
            <p:ph type="tbl" sz="quarter" idx="16"/>
            <p:extLst>
              <p:ext uri="{D42A27DB-BD31-4B8C-83A1-F6EECF244321}">
                <p14:modId xmlns:p14="http://schemas.microsoft.com/office/powerpoint/2010/main" val="2129409851"/>
              </p:ext>
            </p:extLst>
          </p:nvPr>
        </p:nvGraphicFramePr>
        <p:xfrm>
          <a:off x="304800" y="2507672"/>
          <a:ext cx="6766126" cy="8049789"/>
        </p:xfrm>
        <a:graphic>
          <a:graphicData uri="http://schemas.openxmlformats.org/drawingml/2006/table">
            <a:tbl>
              <a:tblPr firstRow="1" bandRow="1">
                <a:tableStyleId>{2D5ABB26-0587-4C30-8999-92F81FD0307C}</a:tableStyleId>
              </a:tblPr>
              <a:tblGrid>
                <a:gridCol w="3223523">
                  <a:extLst>
                    <a:ext uri="{9D8B030D-6E8A-4147-A177-3AD203B41FA5}">
                      <a16:colId xmlns:a16="http://schemas.microsoft.com/office/drawing/2014/main" val="20000"/>
                    </a:ext>
                  </a:extLst>
                </a:gridCol>
                <a:gridCol w="216266">
                  <a:extLst>
                    <a:ext uri="{9D8B030D-6E8A-4147-A177-3AD203B41FA5}">
                      <a16:colId xmlns:a16="http://schemas.microsoft.com/office/drawing/2014/main" val="20001"/>
                    </a:ext>
                  </a:extLst>
                </a:gridCol>
                <a:gridCol w="3326337">
                  <a:extLst>
                    <a:ext uri="{9D8B030D-6E8A-4147-A177-3AD203B41FA5}">
                      <a16:colId xmlns:a16="http://schemas.microsoft.com/office/drawing/2014/main" val="20002"/>
                    </a:ext>
                  </a:extLst>
                </a:gridCol>
              </a:tblGrid>
              <a:tr h="326320">
                <a:tc>
                  <a:txBody>
                    <a:bodyPr/>
                    <a:lstStyle/>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r>
                        <a:rPr lang="hr-HR" sz="1100" b="1" dirty="0">
                          <a:solidFill>
                            <a:srgbClr val="FFFFFF"/>
                          </a:solidFill>
                          <a:effectLst/>
                          <a:latin typeface="Bostik Office"/>
                          <a:cs typeface="Times New Roman" panose="02020603050405020304" pitchFamily="18" charset="0"/>
                        </a:rPr>
                        <a:t>PREDNOSTI</a:t>
                      </a:r>
                      <a:endParaRPr lang="fr-FR" sz="1100" dirty="0">
                        <a:effectLst/>
                        <a:latin typeface="Calibri" panose="020F050202020403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9">
                  <a:txBody>
                    <a:bodyPr/>
                    <a:lstStyle/>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900" dirty="0">
                        <a:solidFill>
                          <a:schemeClr val="bg2">
                            <a:lumMod val="50000"/>
                          </a:schemeClr>
                        </a:solidFill>
                        <a:effectLst/>
                        <a:latin typeface="+mn-lt"/>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19185">
                <a:tc>
                  <a:txBody>
                    <a:bodyPr/>
                    <a:lstStyle/>
                    <a:p>
                      <a:pPr marL="171450" indent="-171450">
                        <a:buFont typeface="Arial" panose="020B0604020202020204" pitchFamily="34" charset="0"/>
                        <a:buChar char="•"/>
                      </a:pPr>
                      <a:endParaRPr lang="fr-FR" sz="800" dirty="0"/>
                    </a:p>
                    <a:p>
                      <a:pPr marL="171450" indent="-171450">
                        <a:buFont typeface="Arial" panose="020B0604020202020204" pitchFamily="34" charset="0"/>
                        <a:buChar char="•"/>
                      </a:pPr>
                      <a:r>
                        <a:rPr lang="hr-HR" sz="800" dirty="0"/>
                        <a:t>Brzo sušenje</a:t>
                      </a:r>
                    </a:p>
                    <a:p>
                      <a:pPr marL="171450" indent="-171450">
                        <a:buFont typeface="Arial" panose="020B0604020202020204" pitchFamily="34" charset="0"/>
                        <a:buChar char="•"/>
                      </a:pPr>
                      <a:r>
                        <a:rPr lang="fr-FR" sz="800" baseline="0" dirty="0" err="1"/>
                        <a:t>vrlo</a:t>
                      </a:r>
                      <a:r>
                        <a:rPr lang="fr-FR" sz="800" baseline="0" dirty="0"/>
                        <a:t> </a:t>
                      </a:r>
                      <a:r>
                        <a:rPr lang="fr-FR" sz="800" baseline="0" dirty="0" err="1"/>
                        <a:t>dobra</a:t>
                      </a:r>
                      <a:r>
                        <a:rPr lang="fr-FR" sz="800" baseline="0" dirty="0"/>
                        <a:t> </a:t>
                      </a:r>
                      <a:r>
                        <a:rPr lang="fr-FR" sz="800" baseline="0" dirty="0" err="1"/>
                        <a:t>izolacija</a:t>
                      </a:r>
                      <a:r>
                        <a:rPr lang="fr-FR" sz="800" baseline="0" dirty="0"/>
                        <a:t> </a:t>
                      </a:r>
                      <a:r>
                        <a:rPr lang="fr-FR" sz="800" baseline="0" dirty="0" err="1"/>
                        <a:t>protiv</a:t>
                      </a:r>
                      <a:r>
                        <a:rPr lang="fr-FR" sz="800" baseline="0" dirty="0"/>
                        <a:t> </a:t>
                      </a:r>
                      <a:r>
                        <a:rPr lang="fr-FR" sz="800" baseline="0" dirty="0" err="1"/>
                        <a:t>buke</a:t>
                      </a:r>
                      <a:r>
                        <a:rPr lang="fr-FR" sz="800" baseline="0" dirty="0"/>
                        <a:t>, </a:t>
                      </a:r>
                      <a:r>
                        <a:rPr lang="fr-FR" sz="800" baseline="0" dirty="0" err="1"/>
                        <a:t>topline</a:t>
                      </a:r>
                      <a:r>
                        <a:rPr lang="fr-FR" sz="800" baseline="0" dirty="0"/>
                        <a:t> i </a:t>
                      </a:r>
                      <a:r>
                        <a:rPr lang="fr-FR" sz="800" baseline="0" dirty="0" err="1"/>
                        <a:t>hladnoće</a:t>
                      </a:r>
                      <a:endParaRPr lang="fr-FR" sz="800" baseline="0" dirty="0"/>
                    </a:p>
                    <a:p>
                      <a:pPr marL="171450" indent="-171450">
                        <a:buFont typeface="Arial" panose="020B0604020202020204" pitchFamily="34" charset="0"/>
                        <a:buChar char="•"/>
                      </a:pPr>
                      <a:endParaRPr lang="fr-FR" sz="800" dirty="0"/>
                    </a:p>
                    <a:p>
                      <a:pPr marL="0" indent="0">
                        <a:buFont typeface="Arial" panose="020B0604020202020204" pitchFamily="34" charset="0"/>
                        <a:buNone/>
                      </a:pPr>
                      <a:endParaRPr lang="hr-HR" sz="800" dirty="0">
                        <a:solidFill>
                          <a:schemeClr val="bg1"/>
                        </a:solidFill>
                      </a:endParaRPr>
                    </a:p>
                    <a:p>
                      <a:pPr marL="0" indent="0">
                        <a:buFont typeface="Arial" panose="020B0604020202020204" pitchFamily="34" charset="0"/>
                        <a:buNone/>
                      </a:pPr>
                      <a:endParaRPr lang="en-US" sz="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285750" indent="-285750">
                        <a:buFont typeface="Arial" panose="020B0604020202020204" pitchFamily="34" charset="0"/>
                        <a:buChar char="•"/>
                      </a:pPr>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4435">
                <a:tc rowSpan="7">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en-US" sz="1100" b="1" dirty="0">
                        <a:solidFill>
                          <a:srgbClr val="FFFFFF"/>
                        </a:solidFill>
                        <a:effectLst/>
                        <a:latin typeface="Bostik Office" panose="020B0503040000020004" pitchFamily="34" charset="0"/>
                        <a:cs typeface="Times New Roman" panose="02020603050405020304" pitchFamily="18" charset="0"/>
                      </a:endParaRPr>
                    </a:p>
                    <a:p>
                      <a:pPr algn="just">
                        <a:lnSpc>
                          <a:spcPct val="107000"/>
                        </a:lnSpc>
                        <a:spcAft>
                          <a:spcPts val="0"/>
                        </a:spcAft>
                      </a:pPr>
                      <a:r>
                        <a:rPr kumimoji="0" lang="hr-HR" sz="1100" b="1" i="0" u="none" strike="noStrike" kern="1200" cap="none" spc="0" normalizeH="0" baseline="0" noProof="0" dirty="0">
                          <a:ln>
                            <a:noFill/>
                          </a:ln>
                          <a:solidFill>
                            <a:srgbClr val="BFBFBF"/>
                          </a:solidFill>
                          <a:effectLst/>
                          <a:uLnTx/>
                          <a:uFillTx/>
                          <a:latin typeface="Bostik Office" panose="020B0503040000020004" pitchFamily="34" charset="0"/>
                          <a:ea typeface="+mn-ea"/>
                          <a:cs typeface="Times New Roman" panose="02020603050405020304" pitchFamily="18" charset="0"/>
                        </a:rPr>
                        <a:t>OPIS PROIZVODA</a:t>
                      </a:r>
                      <a:endParaRPr kumimoji="0" lang="en-US" sz="1100" b="1" i="0" u="none" strike="noStrike" kern="1200" cap="none" spc="0" normalizeH="0" baseline="0" noProof="0" dirty="0">
                        <a:ln>
                          <a:noFill/>
                        </a:ln>
                        <a:solidFill>
                          <a:srgbClr val="FFFFFF"/>
                        </a:solidFill>
                        <a:effectLst/>
                        <a:uLnTx/>
                        <a:uFillTx/>
                        <a:latin typeface="Bostik Office" panose="020B0503040000020004" pitchFamily="34" charset="0"/>
                        <a:ea typeface="+mn-ea"/>
                        <a:cs typeface="Times New Roman" panose="02020603050405020304" pitchFamily="18" charset="0"/>
                      </a:endParaRPr>
                    </a:p>
                    <a:p>
                      <a:pPr marL="0" indent="0" algn="just" defTabSz="755934" rtl="0" eaLnBrk="1" latinLnBrk="0" hangingPunct="1">
                        <a:lnSpc>
                          <a:spcPct val="107000"/>
                        </a:lnSpc>
                        <a:spcAft>
                          <a:spcPts val="0"/>
                        </a:spcAft>
                        <a:buFontTx/>
                        <a:buNone/>
                      </a:pPr>
                      <a:endParaRPr lang="en-US" sz="800" kern="1200" dirty="0">
                        <a:solidFill>
                          <a:schemeClr val="tx1"/>
                        </a:solidFill>
                        <a:effectLst/>
                        <a:latin typeface="Bostik Office" panose="020B0503040000020004" pitchFamily="34" charset="0"/>
                        <a:ea typeface="Calibri" panose="020F0502020204030204" pitchFamily="34" charset="0"/>
                        <a:cs typeface="Times New Roman" panose="02020603050405020304" pitchFamily="18" charset="0"/>
                      </a:endParaRPr>
                    </a:p>
                    <a:p>
                      <a:pPr marL="0" indent="0" algn="just" defTabSz="755934" rtl="0" eaLnBrk="1" latinLnBrk="0" hangingPunct="1">
                        <a:lnSpc>
                          <a:spcPct val="107000"/>
                        </a:lnSpc>
                        <a:spcAft>
                          <a:spcPts val="0"/>
                        </a:spcAft>
                        <a:buFontTx/>
                        <a:buNone/>
                      </a:pPr>
                      <a:r>
                        <a:rPr lang="hr-HR" sz="800" kern="1200" dirty="0">
                          <a:solidFill>
                            <a:schemeClr val="tx1"/>
                          </a:solidFill>
                          <a:effectLst/>
                          <a:latin typeface="Bostik Office" panose="020B0503040000020004" pitchFamily="34" charset="0"/>
                          <a:ea typeface="Calibri" panose="020F0502020204030204" pitchFamily="34" charset="0"/>
                          <a:cs typeface="Times New Roman" panose="02020603050405020304" pitchFamily="18" charset="0"/>
                        </a:rPr>
                        <a:t>Prikladno za zvučnu i toplinsku izolaciju na okvirima prozora do zida, na okvirima vrata i na pregradnim zidovima te za druge moguće primjene zvučne i toplinske izolacije.</a:t>
                      </a:r>
                      <a:endParaRPr lang="en-US" sz="800" kern="1200" dirty="0">
                        <a:solidFill>
                          <a:schemeClr val="tx1"/>
                        </a:solidFill>
                        <a:effectLst/>
                        <a:latin typeface="Bostik Office" panose="020B05030400000200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kumimoji="0" lang="hr-HR" sz="800" b="0" i="0" u="none" strike="noStrike" kern="1200" cap="none" spc="0" normalizeH="0" baseline="0" dirty="0">
                          <a:ln>
                            <a:noFill/>
                          </a:ln>
                          <a:solidFill>
                            <a:schemeClr val="tx1"/>
                          </a:solidFill>
                          <a:effectLst/>
                          <a:uLnTx/>
                          <a:uFillTx/>
                          <a:latin typeface="Bostik Office" panose="020B0503040000020004" pitchFamily="34" charset="0"/>
                          <a:ea typeface="+mn-ea"/>
                          <a:cs typeface="Times New Roman" panose="02020603050405020304" pitchFamily="18" charset="0"/>
                        </a:rPr>
                        <a:t>BOSTIK 3070 je visokokvalitetna brtva za zvučnu i toplinsku izolaciju. Materijal se sastoji od granula pluta i elastičnog veziva, tvoreći viskoplatično jednokomponentno brtvilo. Stanice pluta ispunjene zrakom daju BOSTIK 3070 odlična zvučna i toplinsko izolacijska svojstva.</a:t>
                      </a:r>
                    </a:p>
                    <a:p>
                      <a:pPr algn="just">
                        <a:lnSpc>
                          <a:spcPct val="107000"/>
                        </a:lnSpc>
                        <a:spcAft>
                          <a:spcPts val="0"/>
                        </a:spcAft>
                      </a:pPr>
                      <a:r>
                        <a:rPr kumimoji="0" lang="hr-HR" sz="800" b="0" i="0" u="none" strike="noStrike" kern="1200" cap="none" spc="0" normalizeH="0" baseline="0" dirty="0">
                          <a:ln>
                            <a:noFill/>
                          </a:ln>
                          <a:solidFill>
                            <a:schemeClr val="tx1"/>
                          </a:solidFill>
                          <a:effectLst/>
                          <a:uLnTx/>
                          <a:uFillTx/>
                          <a:latin typeface="Bostik Office" panose="020B0503040000020004" pitchFamily="34" charset="0"/>
                          <a:ea typeface="+mn-ea"/>
                          <a:cs typeface="Times New Roman" panose="02020603050405020304" pitchFamily="18" charset="0"/>
                        </a:rPr>
                        <a:t> Zvučna izolacija DIN 52210 (IPB-GS 133/90) potvrda o ispitivanju "Fraunhoferovog instituta za strukturnu fiziku" Stuttgart, </a:t>
                      </a:r>
                    </a:p>
                    <a:p>
                      <a:pPr algn="just">
                        <a:lnSpc>
                          <a:spcPct val="107000"/>
                        </a:lnSpc>
                        <a:spcAft>
                          <a:spcPts val="0"/>
                        </a:spcAft>
                      </a:pPr>
                      <a:r>
                        <a:rPr kumimoji="0" lang="hr-HR" sz="800" b="0" i="0" u="none" strike="noStrike" kern="1200" cap="none" spc="0" normalizeH="0" baseline="0" dirty="0">
                          <a:ln>
                            <a:noFill/>
                          </a:ln>
                          <a:solidFill>
                            <a:schemeClr val="tx1"/>
                          </a:solidFill>
                          <a:effectLst/>
                          <a:uLnTx/>
                          <a:uFillTx/>
                          <a:latin typeface="Bostik Office" panose="020B0503040000020004" pitchFamily="34" charset="0"/>
                          <a:ea typeface="+mn-ea"/>
                          <a:cs typeface="Times New Roman" panose="02020603050405020304" pitchFamily="18" charset="0"/>
                        </a:rPr>
                        <a:t>uz MPA u Dortmundu (Potvrda o ispitivanju 231426392) protupožarno ponašanje klasa građevinskog materijala DIN 4102 - B 2.</a:t>
                      </a:r>
                    </a:p>
                    <a:p>
                      <a:pPr algn="just">
                        <a:lnSpc>
                          <a:spcPct val="107000"/>
                        </a:lnSpc>
                        <a:spcAft>
                          <a:spcPts val="0"/>
                        </a:spcAft>
                      </a:pPr>
                      <a:endParaRPr kumimoji="0" lang="hr-HR" sz="800" b="0" i="0" u="none" strike="noStrike" kern="1200" cap="none" spc="0" normalizeH="0" baseline="0" dirty="0">
                        <a:ln>
                          <a:noFill/>
                        </a:ln>
                        <a:solidFill>
                          <a:schemeClr val="tx1"/>
                        </a:solidFill>
                        <a:effectLst/>
                        <a:uLnTx/>
                        <a:uFillTx/>
                        <a:latin typeface="Bostik Office" panose="020B0503040000020004" pitchFamily="34" charset="0"/>
                        <a:ea typeface="+mn-ea"/>
                        <a:cs typeface="Times New Roman" panose="02020603050405020304" pitchFamily="18" charset="0"/>
                      </a:endParaRPr>
                    </a:p>
                    <a:p>
                      <a:pPr algn="just">
                        <a:lnSpc>
                          <a:spcPct val="107000"/>
                        </a:lnSpc>
                        <a:spcAft>
                          <a:spcPts val="0"/>
                        </a:spcAft>
                      </a:pPr>
                      <a:r>
                        <a:rPr lang="fr-FR" sz="800" b="1" dirty="0" err="1">
                          <a:solidFill>
                            <a:schemeClr val="tx1"/>
                          </a:solidFill>
                          <a:effectLst/>
                          <a:latin typeface="Bostik Office" panose="020B0503040000020004" pitchFamily="34" charset="0"/>
                          <a:ea typeface="+mn-ea"/>
                          <a:cs typeface="Times New Roman" panose="02020603050405020304" pitchFamily="18" charset="0"/>
                        </a:rPr>
                        <a:t>Rezultati</a:t>
                      </a:r>
                      <a:r>
                        <a:rPr lang="fr-FR" sz="800" b="1" dirty="0">
                          <a:solidFill>
                            <a:schemeClr val="tx1"/>
                          </a:solidFill>
                          <a:effectLst/>
                          <a:latin typeface="Bostik Office" panose="020B0503040000020004" pitchFamily="34" charset="0"/>
                          <a:ea typeface="+mn-ea"/>
                          <a:cs typeface="Times New Roman" panose="02020603050405020304" pitchFamily="18" charset="0"/>
                        </a:rPr>
                        <a:t> </a:t>
                      </a:r>
                      <a:r>
                        <a:rPr lang="fr-FR" sz="800" b="1" dirty="0" err="1">
                          <a:solidFill>
                            <a:schemeClr val="tx1"/>
                          </a:solidFill>
                          <a:effectLst/>
                          <a:latin typeface="Bostik Office" panose="020B0503040000020004" pitchFamily="34" charset="0"/>
                          <a:ea typeface="+mn-ea"/>
                          <a:cs typeface="Times New Roman" panose="02020603050405020304" pitchFamily="18" charset="0"/>
                        </a:rPr>
                        <a:t>mjerenja</a:t>
                      </a:r>
                      <a:r>
                        <a:rPr lang="fr-FR" sz="800" b="1" dirty="0">
                          <a:solidFill>
                            <a:schemeClr val="tx1"/>
                          </a:solidFill>
                          <a:effectLst/>
                          <a:latin typeface="Bostik Office" panose="020B0503040000020004" pitchFamily="34" charset="0"/>
                          <a:ea typeface="+mn-ea"/>
                          <a:cs typeface="Times New Roman" panose="02020603050405020304" pitchFamily="18" charset="0"/>
                        </a:rPr>
                        <a:t> sa </a:t>
                      </a:r>
                      <a:r>
                        <a:rPr lang="fr-FR" sz="800" b="1" dirty="0" err="1">
                          <a:solidFill>
                            <a:schemeClr val="tx1"/>
                          </a:solidFill>
                          <a:effectLst/>
                          <a:latin typeface="Bostik Office" panose="020B0503040000020004" pitchFamily="34" charset="0"/>
                          <a:ea typeface="+mn-ea"/>
                          <a:cs typeface="Times New Roman" panose="02020603050405020304" pitchFamily="18" charset="0"/>
                        </a:rPr>
                        <a:t>zajedničkom</a:t>
                      </a:r>
                      <a:r>
                        <a:rPr lang="fr-FR" sz="800" b="1" dirty="0">
                          <a:solidFill>
                            <a:schemeClr val="tx1"/>
                          </a:solidFill>
                          <a:effectLst/>
                          <a:latin typeface="Bostik Office" panose="020B0503040000020004" pitchFamily="34" charset="0"/>
                          <a:ea typeface="+mn-ea"/>
                          <a:cs typeface="Times New Roman" panose="02020603050405020304" pitchFamily="18" charset="0"/>
                        </a:rPr>
                        <a:t> </a:t>
                      </a:r>
                      <a:r>
                        <a:rPr lang="fr-FR" sz="800" b="1" dirty="0" err="1">
                          <a:solidFill>
                            <a:schemeClr val="tx1"/>
                          </a:solidFill>
                          <a:effectLst/>
                          <a:latin typeface="Bostik Office" panose="020B0503040000020004" pitchFamily="34" charset="0"/>
                          <a:ea typeface="+mn-ea"/>
                          <a:cs typeface="Times New Roman" panose="02020603050405020304" pitchFamily="18" charset="0"/>
                        </a:rPr>
                        <a:t>dimenzijom</a:t>
                      </a:r>
                      <a:endParaRPr lang="fr-FR" sz="800" b="1" dirty="0">
                        <a:solidFill>
                          <a:schemeClr val="tx1"/>
                        </a:solidFill>
                        <a:effectLst/>
                        <a:latin typeface="Bostik Office" panose="020B0503040000020004" pitchFamily="34" charset="0"/>
                        <a:ea typeface="+mn-ea"/>
                        <a:cs typeface="Times New Roman" panose="02020603050405020304" pitchFamily="18" charset="0"/>
                      </a:endParaRPr>
                    </a:p>
                    <a:p>
                      <a:pPr algn="just">
                        <a:lnSpc>
                          <a:spcPct val="107000"/>
                        </a:lnSpc>
                        <a:spcAft>
                          <a:spcPts val="0"/>
                        </a:spcAft>
                      </a:pPr>
                      <a:r>
                        <a:rPr lang="fr-FR" sz="800" b="1" dirty="0">
                          <a:solidFill>
                            <a:schemeClr val="tx1"/>
                          </a:solidFill>
                          <a:effectLst/>
                          <a:latin typeface="Bostik Office" panose="020B0503040000020004" pitchFamily="34" charset="0"/>
                          <a:ea typeface="+mn-ea"/>
                          <a:cs typeface="Times New Roman" panose="02020603050405020304" pitchFamily="18" charset="0"/>
                        </a:rPr>
                        <a:t>1950 x 10 x 110 mm (</a:t>
                      </a:r>
                      <a:r>
                        <a:rPr lang="fr-FR" sz="800" b="1" dirty="0" err="1">
                          <a:solidFill>
                            <a:schemeClr val="tx1"/>
                          </a:solidFill>
                          <a:effectLst/>
                          <a:latin typeface="Bostik Office" panose="020B0503040000020004" pitchFamily="34" charset="0"/>
                          <a:ea typeface="+mn-ea"/>
                          <a:cs typeface="Times New Roman" panose="02020603050405020304" pitchFamily="18" charset="0"/>
                        </a:rPr>
                        <a:t>izvadak</a:t>
                      </a:r>
                      <a:r>
                        <a:rPr lang="fr-FR" sz="800" b="1" dirty="0">
                          <a:solidFill>
                            <a:schemeClr val="tx1"/>
                          </a:solidFill>
                          <a:effectLst/>
                          <a:latin typeface="Bostik Office" panose="020B0503040000020004" pitchFamily="34" charset="0"/>
                          <a:ea typeface="+mn-ea"/>
                          <a:cs typeface="Times New Roman" panose="02020603050405020304" pitchFamily="18" charset="0"/>
                        </a:rPr>
                        <a:t> </a:t>
                      </a:r>
                      <a:r>
                        <a:rPr lang="fr-FR" sz="800" b="1" dirty="0" err="1">
                          <a:solidFill>
                            <a:schemeClr val="tx1"/>
                          </a:solidFill>
                          <a:effectLst/>
                          <a:latin typeface="Bostik Office" panose="020B0503040000020004" pitchFamily="34" charset="0"/>
                          <a:ea typeface="+mn-ea"/>
                          <a:cs typeface="Times New Roman" panose="02020603050405020304" pitchFamily="18" charset="0"/>
                        </a:rPr>
                        <a:t>iz</a:t>
                      </a:r>
                      <a:r>
                        <a:rPr lang="fr-FR" sz="800" b="1" dirty="0">
                          <a:solidFill>
                            <a:schemeClr val="tx1"/>
                          </a:solidFill>
                          <a:effectLst/>
                          <a:latin typeface="Bostik Office" panose="020B0503040000020004" pitchFamily="34" charset="0"/>
                          <a:ea typeface="+mn-ea"/>
                          <a:cs typeface="Times New Roman" panose="02020603050405020304" pitchFamily="18" charset="0"/>
                        </a:rPr>
                        <a:t> </a:t>
                      </a:r>
                      <a:r>
                        <a:rPr lang="fr-FR" sz="800" b="1" dirty="0" err="1">
                          <a:solidFill>
                            <a:schemeClr val="tx1"/>
                          </a:solidFill>
                          <a:effectLst/>
                          <a:latin typeface="Bostik Office" panose="020B0503040000020004" pitchFamily="34" charset="0"/>
                          <a:ea typeface="+mn-ea"/>
                          <a:cs typeface="Times New Roman" panose="02020603050405020304" pitchFamily="18" charset="0"/>
                        </a:rPr>
                        <a:t>izvješća</a:t>
                      </a:r>
                      <a:r>
                        <a:rPr lang="fr-FR" sz="800" b="1" dirty="0">
                          <a:solidFill>
                            <a:schemeClr val="tx1"/>
                          </a:solidFill>
                          <a:effectLst/>
                          <a:latin typeface="Bostik Office" panose="020B0503040000020004" pitchFamily="34" charset="0"/>
                          <a:ea typeface="+mn-ea"/>
                          <a:cs typeface="Times New Roman" panose="02020603050405020304" pitchFamily="18" charset="0"/>
                        </a:rPr>
                        <a:t> o </a:t>
                      </a:r>
                      <a:r>
                        <a:rPr lang="fr-FR" sz="800" b="1" dirty="0" err="1">
                          <a:solidFill>
                            <a:schemeClr val="tx1"/>
                          </a:solidFill>
                          <a:effectLst/>
                          <a:latin typeface="Bostik Office" panose="020B0503040000020004" pitchFamily="34" charset="0"/>
                          <a:ea typeface="+mn-ea"/>
                          <a:cs typeface="Times New Roman" panose="02020603050405020304" pitchFamily="18" charset="0"/>
                        </a:rPr>
                        <a:t>ispitivanju</a:t>
                      </a:r>
                      <a:r>
                        <a:rPr lang="fr-FR" sz="800" b="1" dirty="0">
                          <a:solidFill>
                            <a:schemeClr val="tx1"/>
                          </a:solidFill>
                          <a:effectLst/>
                          <a:latin typeface="Bostik Office" panose="020B0503040000020004" pitchFamily="34" charset="0"/>
                          <a:ea typeface="+mn-ea"/>
                          <a:cs typeface="Times New Roman" panose="02020603050405020304" pitchFamily="18" charset="0"/>
                        </a:rPr>
                        <a:t> </a:t>
                      </a:r>
                      <a:r>
                        <a:rPr lang="fr-FR" sz="800" b="1" dirty="0" err="1">
                          <a:solidFill>
                            <a:schemeClr val="tx1"/>
                          </a:solidFill>
                          <a:effectLst/>
                          <a:latin typeface="Bostik Office" panose="020B0503040000020004" pitchFamily="34" charset="0"/>
                          <a:ea typeface="+mn-ea"/>
                          <a:cs typeface="Times New Roman" panose="02020603050405020304" pitchFamily="18" charset="0"/>
                        </a:rPr>
                        <a:t>od</a:t>
                      </a:r>
                      <a:endParaRPr lang="fr-FR" sz="800" b="1" dirty="0">
                        <a:solidFill>
                          <a:schemeClr val="tx1"/>
                        </a:solidFill>
                        <a:effectLst/>
                        <a:latin typeface="Bostik Office" panose="020B0503040000020004" pitchFamily="34" charset="0"/>
                        <a:ea typeface="+mn-ea"/>
                        <a:cs typeface="Times New Roman" panose="02020603050405020304" pitchFamily="18" charset="0"/>
                      </a:endParaRPr>
                    </a:p>
                    <a:p>
                      <a:pPr algn="just">
                        <a:lnSpc>
                          <a:spcPct val="107000"/>
                        </a:lnSpc>
                        <a:spcAft>
                          <a:spcPts val="0"/>
                        </a:spcAft>
                      </a:pPr>
                      <a:r>
                        <a:rPr lang="fr-FR" sz="800" b="1" dirty="0">
                          <a:solidFill>
                            <a:schemeClr val="tx1"/>
                          </a:solidFill>
                          <a:effectLst/>
                          <a:latin typeface="Bostik Office" panose="020B0503040000020004" pitchFamily="34" charset="0"/>
                          <a:ea typeface="+mn-ea"/>
                          <a:cs typeface="Times New Roman" panose="02020603050405020304" pitchFamily="18" charset="0"/>
                        </a:rPr>
                        <a:t>Institut Fraunhofer):</a:t>
                      </a:r>
                      <a:endParaRPr lang="hr-HR" sz="800" b="1" dirty="0">
                        <a:solidFill>
                          <a:schemeClr val="tx1"/>
                        </a:solidFill>
                        <a:effectLst/>
                        <a:latin typeface="Bostik Office" panose="020B0503040000020004" pitchFamily="34" charset="0"/>
                        <a:ea typeface="+mn-ea"/>
                        <a:cs typeface="Times New Roman" panose="02020603050405020304" pitchFamily="18" charset="0"/>
                      </a:endParaRPr>
                    </a:p>
                    <a:p>
                      <a:pPr algn="just">
                        <a:lnSpc>
                          <a:spcPct val="107000"/>
                        </a:lnSpc>
                        <a:spcAft>
                          <a:spcPts val="0"/>
                        </a:spcAft>
                      </a:pPr>
                      <a:endParaRPr lang="fr-FR" sz="800" b="1" dirty="0">
                        <a:solidFill>
                          <a:schemeClr val="tx1"/>
                        </a:solidFill>
                        <a:effectLst/>
                        <a:latin typeface="Bostik Office" panose="020B0503040000020004" pitchFamily="34" charset="0"/>
                        <a:ea typeface="+mn-ea"/>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2579">
                <a:tc v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100" b="1" dirty="0">
                        <a:solidFill>
                          <a:srgbClr val="FFFFFF"/>
                        </a:solidFill>
                        <a:effectLst/>
                        <a:latin typeface="Bostik Office"/>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1BB26"/>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400" b="1" dirty="0">
                        <a:solidFill>
                          <a:srgbClr val="FFFFFF"/>
                        </a:solidFill>
                        <a:effectLst/>
                        <a:latin typeface="Bostik Office"/>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100" dirty="0">
                        <a:effectLst/>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5287">
                <a:tc vMerge="1">
                  <a:txBody>
                    <a:bodyPr/>
                    <a:lstStyle/>
                    <a:p>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2579">
                <a:tc v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100" dirty="0">
                        <a:effectLst/>
                        <a:latin typeface="+mn-lt"/>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1BB26"/>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400" dirty="0">
                        <a:effectLst/>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400" dirty="0">
                        <a:effectLst/>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3098">
                <a:tc vMerge="1">
                  <a:txBody>
                    <a:bodyPr/>
                    <a:lstStyle/>
                    <a:p>
                      <a:pPr>
                        <a:spcBef>
                          <a:spcPts val="0"/>
                        </a:spcBef>
                      </a:pPr>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755934"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400" dirty="0">
                        <a:effectLst/>
                        <a:latin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12579">
                <a:tc vMerge="1">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400" dirty="0">
                        <a:effectLst/>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400" dirty="0">
                        <a:effectLst/>
                        <a:latin typeface="+mn-lt"/>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33727">
                <a:tc vMerge="1">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
        <p:nvSpPr>
          <p:cNvPr id="8" name="Espace réservé du numéro de diapositive 7"/>
          <p:cNvSpPr>
            <a:spLocks noGrp="1"/>
          </p:cNvSpPr>
          <p:nvPr>
            <p:ph type="sldNum" sz="quarter" idx="4"/>
          </p:nvPr>
        </p:nvSpPr>
        <p:spPr/>
        <p:txBody>
          <a:bodyPr/>
          <a:lstStyle/>
          <a:p>
            <a:fld id="{BB2658EC-FBEC-48A9-8724-CAE81BF06836}" type="slidenum">
              <a:rPr lang="fr-FR" smtClean="0"/>
              <a:pPr/>
              <a:t>1</a:t>
            </a:fld>
            <a:endParaRPr lang="fr-FR" dirty="0"/>
          </a:p>
        </p:txBody>
      </p:sp>
      <p:graphicFrame>
        <p:nvGraphicFramePr>
          <p:cNvPr id="19" name="Tableau 18"/>
          <p:cNvGraphicFramePr>
            <a:graphicFrameLocks noGrp="1"/>
          </p:cNvGraphicFramePr>
          <p:nvPr>
            <p:extLst>
              <p:ext uri="{D42A27DB-BD31-4B8C-83A1-F6EECF244321}">
                <p14:modId xmlns:p14="http://schemas.microsoft.com/office/powerpoint/2010/main" val="885199852"/>
              </p:ext>
            </p:extLst>
          </p:nvPr>
        </p:nvGraphicFramePr>
        <p:xfrm>
          <a:off x="3864565" y="6166506"/>
          <a:ext cx="3161791" cy="3610630"/>
        </p:xfrm>
        <a:graphic>
          <a:graphicData uri="http://schemas.openxmlformats.org/drawingml/2006/table">
            <a:tbl>
              <a:tblPr firstRow="1" firstCol="1" bandRow="1">
                <a:tableStyleId>{C083E6E3-FA7D-4D7B-A595-EF9225AFEA82}</a:tableStyleId>
              </a:tblPr>
              <a:tblGrid>
                <a:gridCol w="1613653">
                  <a:extLst>
                    <a:ext uri="{9D8B030D-6E8A-4147-A177-3AD203B41FA5}">
                      <a16:colId xmlns:a16="http://schemas.microsoft.com/office/drawing/2014/main" val="20000"/>
                    </a:ext>
                  </a:extLst>
                </a:gridCol>
                <a:gridCol w="1548138">
                  <a:extLst>
                    <a:ext uri="{9D8B030D-6E8A-4147-A177-3AD203B41FA5}">
                      <a16:colId xmlns:a16="http://schemas.microsoft.com/office/drawing/2014/main" val="20001"/>
                    </a:ext>
                  </a:extLst>
                </a:gridCol>
              </a:tblGrid>
              <a:tr h="345612">
                <a:tc>
                  <a:txBody>
                    <a:bodyPr/>
                    <a:lstStyle/>
                    <a:p>
                      <a:pPr marL="342900" marR="111125" lvl="0" indent="-342900">
                        <a:lnSpc>
                          <a:spcPct val="115000"/>
                        </a:lnSpc>
                        <a:spcAft>
                          <a:spcPts val="0"/>
                        </a:spcAft>
                        <a:buFont typeface="Wingdings" panose="05000000000000000000" pitchFamily="2" charset="2"/>
                        <a:buChar char=""/>
                      </a:pPr>
                      <a:r>
                        <a:rPr lang="hr-HR" sz="800" dirty="0">
                          <a:effectLst/>
                        </a:rPr>
                        <a:t>Sastav</a:t>
                      </a:r>
                      <a:r>
                        <a:rPr lang="en-US" sz="800" dirty="0">
                          <a:effectLst/>
                        </a:rPr>
                        <a:t> </a:t>
                      </a:r>
                      <a:endParaRPr lang="en-US" sz="800" dirty="0">
                        <a:effectLst/>
                        <a:latin typeface="+mn-lt"/>
                        <a:ea typeface="Calibri" panose="020F0502020204030204" pitchFamily="34" charset="0"/>
                        <a:cs typeface="Times New Roman" panose="02020603050405020304" pitchFamily="18" charset="0"/>
                      </a:endParaRPr>
                    </a:p>
                  </a:txBody>
                  <a:tcPr marL="66580" marR="66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1590" marR="111125">
                        <a:lnSpc>
                          <a:spcPct val="115000"/>
                        </a:lnSpc>
                        <a:spcAft>
                          <a:spcPts val="0"/>
                        </a:spcAft>
                      </a:pPr>
                      <a:r>
                        <a:rPr lang="hr-HR" sz="800" b="0" dirty="0">
                          <a:effectLst/>
                        </a:rPr>
                        <a:t>granule pluta povezane ljepilom</a:t>
                      </a:r>
                      <a:endParaRPr lang="en-US" sz="800" b="0" dirty="0">
                        <a:effectLst/>
                      </a:endParaRPr>
                    </a:p>
                  </a:txBody>
                  <a:tcPr marL="66580" marR="66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14685">
                <a:tc>
                  <a:txBody>
                    <a:bodyPr/>
                    <a:lstStyle/>
                    <a:p>
                      <a:pPr marL="342900" marR="111125" lvl="0" indent="-342900">
                        <a:lnSpc>
                          <a:spcPct val="115000"/>
                        </a:lnSpc>
                        <a:spcAft>
                          <a:spcPts val="0"/>
                        </a:spcAft>
                        <a:buFont typeface="Wingdings" panose="05000000000000000000" pitchFamily="2" charset="2"/>
                        <a:buChar char=""/>
                      </a:pPr>
                      <a:r>
                        <a:rPr lang="hr-HR" sz="800" dirty="0">
                          <a:effectLst/>
                          <a:latin typeface="+mn-lt"/>
                          <a:ea typeface="Calibri" panose="020F0502020204030204" pitchFamily="34" charset="0"/>
                          <a:cs typeface="Times New Roman" panose="02020603050405020304" pitchFamily="18" charset="0"/>
                        </a:rPr>
                        <a:t>Boja</a:t>
                      </a:r>
                      <a:r>
                        <a:rPr lang="en-US" sz="800" dirty="0">
                          <a:effectLst/>
                          <a:latin typeface="+mn-lt"/>
                          <a:ea typeface="Calibri" panose="020F0502020204030204" pitchFamily="34" charset="0"/>
                          <a:cs typeface="Times New Roman" panose="02020603050405020304" pitchFamily="18" charset="0"/>
                        </a:rPr>
                        <a:t> </a:t>
                      </a:r>
                    </a:p>
                  </a:txBody>
                  <a:tcPr marL="66580" marR="66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1590" marR="111125">
                        <a:lnSpc>
                          <a:spcPct val="115000"/>
                        </a:lnSpc>
                        <a:spcAft>
                          <a:spcPts val="0"/>
                        </a:spcAft>
                      </a:pPr>
                      <a:r>
                        <a:rPr lang="hr-HR" sz="800" b="0" dirty="0">
                          <a:effectLst/>
                        </a:rPr>
                        <a:t>pluto</a:t>
                      </a:r>
                      <a:endParaRPr lang="en-US" sz="800" b="0" dirty="0">
                        <a:effectLst/>
                      </a:endParaRPr>
                    </a:p>
                  </a:txBody>
                  <a:tcPr marL="66580" marR="66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42182338"/>
                  </a:ext>
                </a:extLst>
              </a:tr>
              <a:tr h="238539">
                <a:tc>
                  <a:txBody>
                    <a:bodyPr/>
                    <a:lstStyle/>
                    <a:p>
                      <a:pPr marL="342900" marR="111125" lvl="0" indent="-342900">
                        <a:lnSpc>
                          <a:spcPct val="115000"/>
                        </a:lnSpc>
                        <a:spcAft>
                          <a:spcPts val="0"/>
                        </a:spcAft>
                        <a:buFont typeface="Wingdings" panose="05000000000000000000" pitchFamily="2" charset="2"/>
                        <a:buChar char=""/>
                      </a:pPr>
                      <a:r>
                        <a:rPr lang="hr-HR" sz="800" dirty="0">
                          <a:effectLst/>
                          <a:latin typeface="+mn-lt"/>
                          <a:ea typeface="+mn-ea"/>
                          <a:cs typeface="+mn-cs"/>
                        </a:rPr>
                        <a:t>Specifična težina</a:t>
                      </a:r>
                      <a:r>
                        <a:rPr lang="en-US" sz="800" dirty="0">
                          <a:effectLst/>
                          <a:latin typeface="+mn-lt"/>
                          <a:ea typeface="+mn-ea"/>
                          <a:cs typeface="+mn-cs"/>
                        </a:rPr>
                        <a:t> </a:t>
                      </a:r>
                      <a:endParaRPr lang="en-US" sz="800" dirty="0">
                        <a:effectLst/>
                        <a:latin typeface="+mn-lt"/>
                        <a:ea typeface="Calibri" panose="020F0502020204030204" pitchFamily="34" charset="0"/>
                        <a:cs typeface="Times New Roman" panose="02020603050405020304" pitchFamily="18" charset="0"/>
                      </a:endParaRPr>
                    </a:p>
                  </a:txBody>
                  <a:tcPr marL="66580" marR="66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hr-HR" sz="800" dirty="0"/>
                        <a:t>0,35</a:t>
                      </a:r>
                      <a:r>
                        <a:rPr lang="en-US" sz="800" dirty="0"/>
                        <a:t> g/cm³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33928449"/>
                  </a:ext>
                </a:extLst>
              </a:tr>
              <a:tr h="206734">
                <a:tc>
                  <a:txBody>
                    <a:bodyPr/>
                    <a:lstStyle/>
                    <a:p>
                      <a:pPr marL="342900" marR="111125" lvl="0" indent="-342900">
                        <a:lnSpc>
                          <a:spcPct val="115000"/>
                        </a:lnSpc>
                        <a:spcAft>
                          <a:spcPts val="0"/>
                        </a:spcAft>
                        <a:buFont typeface="Wingdings" panose="05000000000000000000" pitchFamily="2" charset="2"/>
                        <a:buChar char=""/>
                      </a:pPr>
                      <a:r>
                        <a:rPr lang="hr-HR" sz="800" dirty="0">
                          <a:effectLst/>
                          <a:latin typeface="+mn-lt"/>
                          <a:ea typeface="Calibri" panose="020F0502020204030204" pitchFamily="34" charset="0"/>
                          <a:cs typeface="Times New Roman" panose="02020603050405020304" pitchFamily="18" charset="0"/>
                        </a:rPr>
                        <a:t>Konzistencija</a:t>
                      </a:r>
                      <a:endParaRPr lang="en-US" sz="800" dirty="0">
                        <a:effectLst/>
                        <a:latin typeface="+mn-lt"/>
                        <a:ea typeface="Calibri" panose="020F0502020204030204" pitchFamily="34" charset="0"/>
                        <a:cs typeface="Times New Roman" panose="02020603050405020304" pitchFamily="18" charset="0"/>
                      </a:endParaRPr>
                    </a:p>
                  </a:txBody>
                  <a:tcPr marL="66580" marR="66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sv-SE" sz="800" dirty="0">
                          <a:effectLst/>
                          <a:latin typeface="Bostik Office" panose="020B0503040000020004" pitchFamily="34" charset="0"/>
                          <a:ea typeface="Calibri" panose="020F0502020204030204" pitchFamily="34" charset="0"/>
                          <a:cs typeface="Times New Roman" panose="02020603050405020304" pitchFamily="18" charset="0"/>
                        </a:rPr>
                        <a:t>Čvrsta plastika, stabilna, može se obraditi pištoljem (pod pritiskom) ili ručno</a:t>
                      </a:r>
                      <a:endParaRPr lang="fr-FR" sz="800" dirty="0">
                        <a:effectLst/>
                        <a:latin typeface="Bostik Office" panose="020B05030400000200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13340842"/>
                  </a:ext>
                </a:extLst>
              </a:tr>
              <a:tr h="198783">
                <a:tc>
                  <a:txBody>
                    <a:bodyPr/>
                    <a:lstStyle/>
                    <a:p>
                      <a:pPr marL="342900" marR="111125" lvl="0" indent="-342900">
                        <a:lnSpc>
                          <a:spcPct val="115000"/>
                        </a:lnSpc>
                        <a:spcAft>
                          <a:spcPts val="0"/>
                        </a:spcAft>
                        <a:buFont typeface="Wingdings" panose="05000000000000000000" pitchFamily="2" charset="2"/>
                        <a:buChar char=""/>
                      </a:pPr>
                      <a:r>
                        <a:rPr lang="hr-HR" sz="800" baseline="0" dirty="0">
                          <a:effectLst/>
                        </a:rPr>
                        <a:t>Otpornost na temperaturu</a:t>
                      </a:r>
                      <a:endParaRPr lang="en-US" sz="800" dirty="0">
                        <a:effectLst/>
                        <a:latin typeface="+mn-lt"/>
                        <a:ea typeface="Calibri" panose="020F0502020204030204" pitchFamily="34" charset="0"/>
                        <a:cs typeface="Times New Roman" panose="02020603050405020304" pitchFamily="18" charset="0"/>
                      </a:endParaRPr>
                    </a:p>
                  </a:txBody>
                  <a:tcPr marL="66580" marR="66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hr-HR" sz="800" dirty="0"/>
                        <a:t>-30 do 120</a:t>
                      </a:r>
                      <a:r>
                        <a:rPr lang="hr-HR" sz="800" baseline="30000" dirty="0"/>
                        <a:t>0</a:t>
                      </a:r>
                      <a:r>
                        <a:rPr lang="hr-HR" sz="800" dirty="0"/>
                        <a:t>C</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28295758"/>
                  </a:ext>
                </a:extLst>
              </a:tr>
              <a:tr h="322312">
                <a:tc>
                  <a:txBody>
                    <a:bodyPr/>
                    <a:lstStyle/>
                    <a:p>
                      <a:pPr marL="342900" marR="111125" lvl="0" indent="-342900">
                        <a:lnSpc>
                          <a:spcPct val="115000"/>
                        </a:lnSpc>
                        <a:spcAft>
                          <a:spcPts val="0"/>
                        </a:spcAft>
                        <a:buFont typeface="Wingdings" panose="05000000000000000000" pitchFamily="2" charset="2"/>
                        <a:buChar char=""/>
                      </a:pPr>
                      <a:r>
                        <a:rPr lang="hr-HR" sz="800" dirty="0"/>
                        <a:t>Sušenje</a:t>
                      </a:r>
                      <a:endParaRPr lang="en-US" sz="800" dirty="0">
                        <a:effectLst/>
                        <a:latin typeface="+mn-lt"/>
                        <a:ea typeface="Calibri" panose="020F0502020204030204" pitchFamily="34" charset="0"/>
                        <a:cs typeface="Times New Roman" panose="02020603050405020304" pitchFamily="18" charset="0"/>
                      </a:endParaRPr>
                    </a:p>
                  </a:txBody>
                  <a:tcPr marL="66580" marR="66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hr-HR" sz="800" dirty="0"/>
                        <a:t>otprilike 6 do 12 sati,</a:t>
                      </a:r>
                    </a:p>
                    <a:p>
                      <a:pPr algn="just">
                        <a:lnSpc>
                          <a:spcPct val="115000"/>
                        </a:lnSpc>
                        <a:spcAft>
                          <a:spcPts val="0"/>
                        </a:spcAft>
                      </a:pPr>
                      <a:r>
                        <a:rPr lang="hr-HR" sz="800" dirty="0"/>
                        <a:t>ovisno o temperaturnim uvjetima</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77040947"/>
                  </a:ext>
                </a:extLst>
              </a:tr>
              <a:tr h="322312">
                <a:tc>
                  <a:txBody>
                    <a:bodyPr/>
                    <a:lstStyle/>
                    <a:p>
                      <a:pPr marL="342900" marR="111125" lvl="0" indent="-342900">
                        <a:lnSpc>
                          <a:spcPct val="115000"/>
                        </a:lnSpc>
                        <a:spcAft>
                          <a:spcPts val="0"/>
                        </a:spcAft>
                        <a:buFont typeface="Wingdings" panose="05000000000000000000" pitchFamily="2" charset="2"/>
                        <a:buChar char=""/>
                      </a:pPr>
                      <a:r>
                        <a:rPr lang="hr-HR" sz="800" dirty="0">
                          <a:effectLst/>
                          <a:latin typeface="+mn-lt"/>
                          <a:ea typeface="Calibri" panose="020F0502020204030204" pitchFamily="34" charset="0"/>
                          <a:cs typeface="Times New Roman" panose="02020603050405020304" pitchFamily="18" charset="0"/>
                        </a:rPr>
                        <a:t>Za izolaciju</a:t>
                      </a:r>
                      <a:endParaRPr lang="en-US" sz="800" dirty="0">
                        <a:effectLst/>
                        <a:latin typeface="+mn-lt"/>
                        <a:ea typeface="Calibri" panose="020F0502020204030204" pitchFamily="34" charset="0"/>
                        <a:cs typeface="Times New Roman" panose="02020603050405020304" pitchFamily="18" charset="0"/>
                      </a:endParaRPr>
                    </a:p>
                  </a:txBody>
                  <a:tcPr marL="66580" marR="66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it-IT" sz="800" dirty="0"/>
                        <a:t>zvuka, topline i hladnoće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46138286"/>
                  </a:ext>
                </a:extLst>
              </a:tr>
              <a:tr h="322312">
                <a:tc>
                  <a:txBody>
                    <a:bodyPr/>
                    <a:lstStyle/>
                    <a:p>
                      <a:pPr marL="342900" marR="111125" lvl="0" indent="-342900">
                        <a:lnSpc>
                          <a:spcPct val="115000"/>
                        </a:lnSpc>
                        <a:spcAft>
                          <a:spcPts val="0"/>
                        </a:spcAft>
                        <a:buFont typeface="Wingdings" panose="05000000000000000000" pitchFamily="2" charset="2"/>
                        <a:buChar char=""/>
                      </a:pPr>
                      <a:r>
                        <a:rPr lang="hr-HR" sz="800" dirty="0">
                          <a:effectLst/>
                          <a:latin typeface="+mn-lt"/>
                          <a:ea typeface="Calibri" panose="020F0502020204030204" pitchFamily="34" charset="0"/>
                          <a:cs typeface="Times New Roman" panose="02020603050405020304" pitchFamily="18" charset="0"/>
                        </a:rPr>
                        <a:t>Zvučna izolacija</a:t>
                      </a:r>
                      <a:endParaRPr lang="en-US" sz="800" dirty="0">
                        <a:effectLst/>
                        <a:latin typeface="+mn-lt"/>
                        <a:ea typeface="Calibri" panose="020F0502020204030204" pitchFamily="34" charset="0"/>
                        <a:cs typeface="Times New Roman" panose="02020603050405020304" pitchFamily="18" charset="0"/>
                      </a:endParaRPr>
                    </a:p>
                  </a:txBody>
                  <a:tcPr marL="66580" marR="66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hr-HR" sz="800" dirty="0">
                          <a:effectLst/>
                          <a:latin typeface="Bostik Office" panose="020B0503040000020004" pitchFamily="34" charset="0"/>
                          <a:ea typeface="Calibri" panose="020F0502020204030204" pitchFamily="34" charset="0"/>
                          <a:cs typeface="Times New Roman" panose="02020603050405020304" pitchFamily="18" charset="0"/>
                        </a:rPr>
                        <a:t>27 dB na prazan spoj i 30 dB u kombinaciji sa trajno lastičnom brtvom </a:t>
                      </a:r>
                      <a:endParaRPr lang="fr-FR" sz="800" dirty="0">
                        <a:effectLst/>
                        <a:latin typeface="Bostik Office" panose="020B05030400000200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6392361"/>
                  </a:ext>
                </a:extLst>
              </a:tr>
              <a:tr h="321175">
                <a:tc>
                  <a:txBody>
                    <a:bodyPr/>
                    <a:lstStyle/>
                    <a:p>
                      <a:pPr marL="342900" marR="111125" lvl="0" indent="-342900">
                        <a:lnSpc>
                          <a:spcPct val="115000"/>
                        </a:lnSpc>
                        <a:spcAft>
                          <a:spcPts val="0"/>
                        </a:spcAft>
                        <a:buFont typeface="Wingdings" panose="05000000000000000000" pitchFamily="2" charset="2"/>
                        <a:buChar char=""/>
                      </a:pPr>
                      <a:r>
                        <a:rPr lang="hr-HR" sz="800" dirty="0">
                          <a:effectLst/>
                          <a:latin typeface="+mn-lt"/>
                          <a:ea typeface="Calibri" panose="020F0502020204030204" pitchFamily="34" charset="0"/>
                          <a:cs typeface="Times New Roman" panose="02020603050405020304" pitchFamily="18" charset="0"/>
                        </a:rPr>
                        <a:t>Primjena</a:t>
                      </a:r>
                      <a:endParaRPr lang="en-US" sz="800" dirty="0">
                        <a:effectLst/>
                        <a:latin typeface="+mn-lt"/>
                        <a:ea typeface="Calibri" panose="020F0502020204030204" pitchFamily="34" charset="0"/>
                        <a:cs typeface="Times New Roman" panose="02020603050405020304" pitchFamily="18" charset="0"/>
                      </a:endParaRPr>
                    </a:p>
                  </a:txBody>
                  <a:tcPr marL="66580" marR="66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hr-HR" sz="800" dirty="0"/>
                        <a:t>zračni pištolj ili brtva</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36094628"/>
                  </a:ext>
                </a:extLst>
              </a:tr>
              <a:tr h="322312">
                <a:tc>
                  <a:txBody>
                    <a:bodyPr/>
                    <a:lstStyle/>
                    <a:p>
                      <a:pPr marL="342900" marR="111125" lvl="0" indent="-342900">
                        <a:lnSpc>
                          <a:spcPct val="115000"/>
                        </a:lnSpc>
                        <a:spcAft>
                          <a:spcPts val="0"/>
                        </a:spcAft>
                        <a:buFont typeface="Wingdings" panose="05000000000000000000" pitchFamily="2" charset="2"/>
                        <a:buChar char=""/>
                      </a:pPr>
                      <a:r>
                        <a:rPr lang="hr-HR" sz="800" dirty="0">
                          <a:effectLst/>
                          <a:latin typeface="+mn-lt"/>
                          <a:ea typeface="Calibri" panose="020F0502020204030204" pitchFamily="34" charset="0"/>
                          <a:cs typeface="Times New Roman" panose="02020603050405020304" pitchFamily="18" charset="0"/>
                        </a:rPr>
                        <a:t>Temperatura primjene</a:t>
                      </a:r>
                      <a:endParaRPr lang="en-US" sz="800" dirty="0">
                        <a:effectLst/>
                        <a:latin typeface="+mn-lt"/>
                        <a:ea typeface="Calibri" panose="020F0502020204030204" pitchFamily="34" charset="0"/>
                        <a:cs typeface="Times New Roman" panose="02020603050405020304" pitchFamily="18" charset="0"/>
                      </a:endParaRPr>
                    </a:p>
                  </a:txBody>
                  <a:tcPr marL="66580" marR="66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US" sz="800" dirty="0"/>
                        <a:t>+ 5 °C to + 40 °C</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7300179"/>
                  </a:ext>
                </a:extLst>
              </a:tr>
              <a:tr h="322312">
                <a:tc>
                  <a:txBody>
                    <a:bodyPr/>
                    <a:lstStyle/>
                    <a:p>
                      <a:pPr marL="342900" marR="111125" lvl="0" indent="-342900">
                        <a:lnSpc>
                          <a:spcPct val="115000"/>
                        </a:lnSpc>
                        <a:spcAft>
                          <a:spcPts val="0"/>
                        </a:spcAft>
                        <a:buFont typeface="Wingdings" panose="05000000000000000000" pitchFamily="2" charset="2"/>
                        <a:buChar char=""/>
                      </a:pPr>
                      <a:r>
                        <a:rPr lang="hr-HR" sz="800" dirty="0">
                          <a:effectLst/>
                          <a:latin typeface="+mn-lt"/>
                          <a:ea typeface="Calibri" panose="020F0502020204030204" pitchFamily="34" charset="0"/>
                          <a:cs typeface="Times New Roman" panose="02020603050405020304" pitchFamily="18" charset="0"/>
                        </a:rPr>
                        <a:t>Čišćenje</a:t>
                      </a:r>
                      <a:endParaRPr lang="en-US" sz="800" dirty="0">
                        <a:effectLst/>
                        <a:latin typeface="+mn-lt"/>
                        <a:ea typeface="Calibri" panose="020F0502020204030204" pitchFamily="34" charset="0"/>
                        <a:cs typeface="Times New Roman" panose="02020603050405020304" pitchFamily="18" charset="0"/>
                      </a:endParaRPr>
                    </a:p>
                  </a:txBody>
                  <a:tcPr marL="66580" marR="66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sv-SE" sz="800" dirty="0"/>
                        <a:t>Bostik Solvent 270, Bostik Solvent 250</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81333944"/>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1120431682"/>
              </p:ext>
            </p:extLst>
          </p:nvPr>
        </p:nvGraphicFramePr>
        <p:xfrm>
          <a:off x="3864565" y="5750078"/>
          <a:ext cx="3161791" cy="325500"/>
        </p:xfrm>
        <a:graphic>
          <a:graphicData uri="http://schemas.openxmlformats.org/drawingml/2006/table">
            <a:tbl>
              <a:tblPr firstRow="1" firstCol="1" bandRow="1"/>
              <a:tblGrid>
                <a:gridCol w="3161791">
                  <a:extLst>
                    <a:ext uri="{9D8B030D-6E8A-4147-A177-3AD203B41FA5}">
                      <a16:colId xmlns:a16="http://schemas.microsoft.com/office/drawing/2014/main" val="20000"/>
                    </a:ext>
                  </a:extLst>
                </a:gridCol>
              </a:tblGrid>
              <a:tr h="3255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hr-HR" sz="1100" b="1" dirty="0">
                          <a:solidFill>
                            <a:srgbClr val="FFFFFF"/>
                          </a:solidFill>
                          <a:effectLst/>
                          <a:latin typeface="+mn-lt"/>
                          <a:cs typeface="Times New Roman" panose="02020603050405020304" pitchFamily="18" charset="0"/>
                        </a:rPr>
                        <a:t>KARAKTERISTIKE PROIZVODA</a:t>
                      </a:r>
                      <a:endParaRPr lang="en-US" sz="1100" b="1" dirty="0">
                        <a:solidFill>
                          <a:srgbClr val="FFFFFF"/>
                        </a:solidFill>
                        <a:effectLst/>
                        <a:latin typeface="+mn-lt"/>
                        <a:cs typeface="Times New Roman" panose="02020603050405020304" pitchFamily="18" charset="0"/>
                      </a:endParaRPr>
                    </a:p>
                  </a:txBody>
                  <a:tcPr marL="68580" marR="68580" marT="0" marB="0" anchor="ctr">
                    <a:lnL>
                      <a:noFill/>
                    </a:lnL>
                    <a:lnR>
                      <a:noFill/>
                    </a:lnR>
                    <a:lnT>
                      <a:noFill/>
                    </a:lnT>
                    <a:lnB>
                      <a:noFill/>
                    </a:lnB>
                    <a:solidFill>
                      <a:srgbClr val="BFBFBF"/>
                    </a:solidFill>
                  </a:tcPr>
                </a:tc>
                <a:extLst>
                  <a:ext uri="{0D108BD9-81ED-4DB2-BD59-A6C34878D82A}">
                    <a16:rowId xmlns:a16="http://schemas.microsoft.com/office/drawing/2014/main" val="10000"/>
                  </a:ext>
                </a:extLst>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504114262"/>
              </p:ext>
            </p:extLst>
          </p:nvPr>
        </p:nvGraphicFramePr>
        <p:xfrm>
          <a:off x="304800" y="4297680"/>
          <a:ext cx="3228109" cy="319490"/>
        </p:xfrm>
        <a:graphic>
          <a:graphicData uri="http://schemas.openxmlformats.org/drawingml/2006/table">
            <a:tbl>
              <a:tblPr firstRow="1" firstCol="1" bandRow="1"/>
              <a:tblGrid>
                <a:gridCol w="3228109">
                  <a:extLst>
                    <a:ext uri="{9D8B030D-6E8A-4147-A177-3AD203B41FA5}">
                      <a16:colId xmlns:a16="http://schemas.microsoft.com/office/drawing/2014/main" val="20000"/>
                    </a:ext>
                  </a:extLst>
                </a:gridCol>
              </a:tblGrid>
              <a:tr h="31949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hr-HR" sz="1100" b="1" dirty="0">
                          <a:solidFill>
                            <a:srgbClr val="FFFFFF"/>
                          </a:solidFill>
                          <a:effectLst/>
                          <a:latin typeface="+mn-lt"/>
                          <a:cs typeface="Times New Roman" panose="02020603050405020304" pitchFamily="18" charset="0"/>
                        </a:rPr>
                        <a:t>PRIMJENA</a:t>
                      </a:r>
                      <a:endParaRPr lang="fr-FR" sz="1100" dirty="0">
                        <a:effectLst/>
                        <a:latin typeface="+mn-lt"/>
                        <a:cs typeface="Times New Roman" panose="02020603050405020304" pitchFamily="18" charset="0"/>
                      </a:endParaRPr>
                    </a:p>
                  </a:txBody>
                  <a:tcPr marL="68580" marR="68580" marT="0" marB="0" anchor="ctr">
                    <a:lnL>
                      <a:noFill/>
                    </a:lnL>
                    <a:lnR>
                      <a:noFill/>
                    </a:lnR>
                    <a:lnT>
                      <a:noFill/>
                    </a:lnT>
                    <a:lnB>
                      <a:noFill/>
                    </a:lnB>
                    <a:solidFill>
                      <a:srgbClr val="BFBFBF"/>
                    </a:solidFill>
                  </a:tcPr>
                </a:tc>
                <a:extLst>
                  <a:ext uri="{0D108BD9-81ED-4DB2-BD59-A6C34878D82A}">
                    <a16:rowId xmlns:a16="http://schemas.microsoft.com/office/drawing/2014/main" val="10000"/>
                  </a:ext>
                </a:extLst>
              </a:tr>
            </a:tbl>
          </a:graphicData>
        </a:graphic>
      </p:graphicFrame>
      <p:pic>
        <p:nvPicPr>
          <p:cNvPr id="14" name="image4.png">
            <a:extLst>
              <a:ext uri="{FF2B5EF4-FFF2-40B4-BE49-F238E27FC236}">
                <a16:creationId xmlns:a16="http://schemas.microsoft.com/office/drawing/2014/main" id="{805BCD23-7957-41C6-A52E-554A9B167D33}"/>
              </a:ext>
            </a:extLst>
          </p:cNvPr>
          <p:cNvPicPr/>
          <p:nvPr/>
        </p:nvPicPr>
        <p:blipFill>
          <a:blip r:embed="rId3" cstate="print"/>
          <a:stretch>
            <a:fillRect/>
          </a:stretch>
        </p:blipFill>
        <p:spPr>
          <a:xfrm>
            <a:off x="3890299" y="3232146"/>
            <a:ext cx="2912110" cy="878205"/>
          </a:xfrm>
          <a:prstGeom prst="rect">
            <a:avLst/>
          </a:prstGeom>
        </p:spPr>
      </p:pic>
      <p:graphicFrame>
        <p:nvGraphicFramePr>
          <p:cNvPr id="4" name="Table 5">
            <a:extLst>
              <a:ext uri="{FF2B5EF4-FFF2-40B4-BE49-F238E27FC236}">
                <a16:creationId xmlns:a16="http://schemas.microsoft.com/office/drawing/2014/main" id="{F50556A5-85AD-4B0D-BB22-2F321F18FBE5}"/>
              </a:ext>
            </a:extLst>
          </p:cNvPr>
          <p:cNvGraphicFramePr>
            <a:graphicFrameLocks noGrp="1"/>
          </p:cNvGraphicFramePr>
          <p:nvPr>
            <p:extLst>
              <p:ext uri="{D42A27DB-BD31-4B8C-83A1-F6EECF244321}">
                <p14:modId xmlns:p14="http://schemas.microsoft.com/office/powerpoint/2010/main" val="390944296"/>
              </p:ext>
            </p:extLst>
          </p:nvPr>
        </p:nvGraphicFramePr>
        <p:xfrm>
          <a:off x="304800" y="7772400"/>
          <a:ext cx="3228110" cy="2555240"/>
        </p:xfrm>
        <a:graphic>
          <a:graphicData uri="http://schemas.openxmlformats.org/drawingml/2006/table">
            <a:tbl>
              <a:tblPr firstRow="1" bandRow="1">
                <a:tableStyleId>{1FECB4D8-DB02-4DC6-A0A2-4F2EBAE1DC90}</a:tableStyleId>
              </a:tblPr>
              <a:tblGrid>
                <a:gridCol w="1614055">
                  <a:extLst>
                    <a:ext uri="{9D8B030D-6E8A-4147-A177-3AD203B41FA5}">
                      <a16:colId xmlns:a16="http://schemas.microsoft.com/office/drawing/2014/main" val="1946315773"/>
                    </a:ext>
                  </a:extLst>
                </a:gridCol>
                <a:gridCol w="1614055">
                  <a:extLst>
                    <a:ext uri="{9D8B030D-6E8A-4147-A177-3AD203B41FA5}">
                      <a16:colId xmlns:a16="http://schemas.microsoft.com/office/drawing/2014/main" val="2811652031"/>
                    </a:ext>
                  </a:extLst>
                </a:gridCol>
              </a:tblGrid>
              <a:tr h="370840">
                <a:tc>
                  <a:txBody>
                    <a:bodyPr/>
                    <a:lstStyle/>
                    <a:p>
                      <a:r>
                        <a:rPr lang="hr-HR" sz="800" dirty="0"/>
                        <a:t>Izrada fuga</a:t>
                      </a:r>
                      <a:endParaRPr lang="en-US" sz="800" dirty="0"/>
                    </a:p>
                  </a:txBody>
                  <a:tcPr>
                    <a:solidFill>
                      <a:srgbClr val="BFBFBF"/>
                    </a:solidFill>
                  </a:tcPr>
                </a:tc>
                <a:tc>
                  <a:txBody>
                    <a:bodyPr/>
                    <a:lstStyle/>
                    <a:p>
                      <a:r>
                        <a:rPr lang="pl-PL" sz="800" dirty="0"/>
                        <a:t>R </a:t>
                      </a:r>
                      <a:r>
                        <a:rPr lang="pl-PL" sz="800" baseline="-25000" dirty="0"/>
                        <a:t>ST, W </a:t>
                      </a:r>
                      <a:r>
                        <a:rPr lang="pl-PL" sz="800" dirty="0"/>
                        <a:t>(izolacija spojeva)</a:t>
                      </a:r>
                      <a:endParaRPr lang="en-US" sz="800" dirty="0"/>
                    </a:p>
                  </a:txBody>
                  <a:tcPr>
                    <a:solidFill>
                      <a:srgbClr val="BFBFBF"/>
                    </a:solidFill>
                  </a:tcPr>
                </a:tc>
                <a:extLst>
                  <a:ext uri="{0D108BD9-81ED-4DB2-BD59-A6C34878D82A}">
                    <a16:rowId xmlns:a16="http://schemas.microsoft.com/office/drawing/2014/main" val="272367580"/>
                  </a:ext>
                </a:extLst>
              </a:tr>
              <a:tr h="370840">
                <a:tc>
                  <a:txBody>
                    <a:bodyPr/>
                    <a:lstStyle/>
                    <a:p>
                      <a:r>
                        <a:rPr lang="hr-HR" sz="800" dirty="0"/>
                        <a:t>Prazna fuga</a:t>
                      </a:r>
                      <a:endParaRPr lang="en-US" sz="800" dirty="0"/>
                    </a:p>
                  </a:txBody>
                  <a:tcPr/>
                </a:tc>
                <a:tc>
                  <a:txBody>
                    <a:bodyPr/>
                    <a:lstStyle/>
                    <a:p>
                      <a:pPr algn="ctr"/>
                      <a:r>
                        <a:rPr lang="en-US" sz="800" dirty="0"/>
                        <a:t>19 dB</a:t>
                      </a:r>
                    </a:p>
                  </a:txBody>
                  <a:tcPr/>
                </a:tc>
                <a:extLst>
                  <a:ext uri="{0D108BD9-81ED-4DB2-BD59-A6C34878D82A}">
                    <a16:rowId xmlns:a16="http://schemas.microsoft.com/office/drawing/2014/main" val="4127991001"/>
                  </a:ext>
                </a:extLst>
              </a:tr>
              <a:tr h="370840">
                <a:tc>
                  <a:txBody>
                    <a:bodyPr/>
                    <a:lstStyle/>
                    <a:p>
                      <a:r>
                        <a:rPr lang="hr-HR" sz="800" dirty="0"/>
                        <a:t>Sa mineralnim vlaknima</a:t>
                      </a:r>
                      <a:endParaRPr lang="en-US" sz="800" dirty="0"/>
                    </a:p>
                  </a:txBody>
                  <a:tcPr/>
                </a:tc>
                <a:tc>
                  <a:txBody>
                    <a:bodyPr/>
                    <a:lstStyle/>
                    <a:p>
                      <a:pPr algn="ctr"/>
                      <a:r>
                        <a:rPr lang="en-US" sz="800" dirty="0"/>
                        <a:t>37 dB</a:t>
                      </a:r>
                    </a:p>
                  </a:txBody>
                  <a:tcPr/>
                </a:tc>
                <a:extLst>
                  <a:ext uri="{0D108BD9-81ED-4DB2-BD59-A6C34878D82A}">
                    <a16:rowId xmlns:a16="http://schemas.microsoft.com/office/drawing/2014/main" val="1969635511"/>
                  </a:ext>
                </a:extLst>
              </a:tr>
              <a:tr h="370840">
                <a:tc>
                  <a:txBody>
                    <a:bodyPr/>
                    <a:lstStyle/>
                    <a:p>
                      <a:r>
                        <a:rPr lang="hr-HR" sz="800" dirty="0"/>
                        <a:t>Sa BOSTIK 3070</a:t>
                      </a:r>
                      <a:endParaRPr lang="en-US" sz="800" dirty="0"/>
                    </a:p>
                  </a:txBody>
                  <a:tcPr/>
                </a:tc>
                <a:tc>
                  <a:txBody>
                    <a:bodyPr/>
                    <a:lstStyle/>
                    <a:p>
                      <a:pPr algn="ctr"/>
                      <a:r>
                        <a:rPr lang="en-US" sz="800" dirty="0"/>
                        <a:t>46 dB</a:t>
                      </a:r>
                    </a:p>
                  </a:txBody>
                  <a:tcPr/>
                </a:tc>
                <a:extLst>
                  <a:ext uri="{0D108BD9-81ED-4DB2-BD59-A6C34878D82A}">
                    <a16:rowId xmlns:a16="http://schemas.microsoft.com/office/drawing/2014/main" val="3247953656"/>
                  </a:ext>
                </a:extLst>
              </a:tr>
              <a:tr h="370840">
                <a:tc>
                  <a:txBody>
                    <a:bodyPr/>
                    <a:lstStyle/>
                    <a:p>
                      <a:r>
                        <a:rPr lang="hr-HR" sz="800" dirty="0"/>
                        <a:t>Sa </a:t>
                      </a:r>
                      <a:r>
                        <a:rPr lang="en-US" sz="800" dirty="0" err="1"/>
                        <a:t>brtva</a:t>
                      </a:r>
                      <a:r>
                        <a:rPr lang="en-US" sz="800" dirty="0"/>
                        <a:t> BOSTIK 3070 </a:t>
                      </a:r>
                      <a:r>
                        <a:rPr lang="en-US" sz="800" dirty="0" err="1"/>
                        <a:t>približno</a:t>
                      </a:r>
                      <a:r>
                        <a:rPr lang="en-US" sz="800" dirty="0"/>
                        <a:t> 3 mm </a:t>
                      </a:r>
                      <a:r>
                        <a:rPr lang="hr-HR" sz="800" dirty="0"/>
                        <a:t>i </a:t>
                      </a:r>
                      <a:r>
                        <a:rPr lang="en-US" sz="800" dirty="0" err="1"/>
                        <a:t>trajno</a:t>
                      </a:r>
                      <a:r>
                        <a:rPr lang="en-US" sz="800" dirty="0"/>
                        <a:t> </a:t>
                      </a:r>
                      <a:r>
                        <a:rPr lang="en-US" sz="800" dirty="0" err="1"/>
                        <a:t>elastično</a:t>
                      </a:r>
                      <a:r>
                        <a:rPr lang="en-US" sz="800" dirty="0"/>
                        <a:t> </a:t>
                      </a:r>
                      <a:r>
                        <a:rPr lang="en-US" sz="800" dirty="0" err="1"/>
                        <a:t>brtvil</a:t>
                      </a:r>
                      <a:r>
                        <a:rPr lang="hr-HR" sz="800" dirty="0"/>
                        <a:t>o</a:t>
                      </a:r>
                      <a:r>
                        <a:rPr lang="en-US" sz="800" dirty="0"/>
                        <a:t> za </a:t>
                      </a:r>
                      <a:r>
                        <a:rPr lang="en-US" sz="800" dirty="0" err="1"/>
                        <a:t>fuge</a:t>
                      </a:r>
                      <a:r>
                        <a:rPr lang="en-US" sz="800" dirty="0"/>
                        <a:t> </a:t>
                      </a:r>
                      <a:r>
                        <a:rPr lang="en-US" sz="800" dirty="0" err="1"/>
                        <a:t>na</a:t>
                      </a:r>
                      <a:r>
                        <a:rPr lang="en-US" sz="800" dirty="0"/>
                        <a:t> </a:t>
                      </a:r>
                      <a:r>
                        <a:rPr lang="en-US" sz="800" dirty="0" err="1"/>
                        <a:t>jednoj</a:t>
                      </a:r>
                      <a:r>
                        <a:rPr lang="en-US" sz="800" dirty="0"/>
                        <a:t> </a:t>
                      </a:r>
                      <a:r>
                        <a:rPr lang="en-US" sz="800" dirty="0" err="1"/>
                        <a:t>strani</a:t>
                      </a:r>
                      <a:r>
                        <a:rPr lang="en-US" sz="800" dirty="0"/>
                        <a:t> (</a:t>
                      </a:r>
                      <a:r>
                        <a:rPr lang="en-US" sz="800" dirty="0" err="1"/>
                        <a:t>nakon</a:t>
                      </a:r>
                      <a:r>
                        <a:rPr lang="en-US" sz="800" dirty="0"/>
                        <a:t> 3 </a:t>
                      </a:r>
                      <a:r>
                        <a:rPr lang="en-US" sz="800" dirty="0" err="1"/>
                        <a:t>tjedna</a:t>
                      </a:r>
                      <a:r>
                        <a:rPr lang="en-US" sz="800" dirty="0"/>
                        <a:t> </a:t>
                      </a:r>
                      <a:r>
                        <a:rPr lang="en-US" sz="800" dirty="0" err="1"/>
                        <a:t>vulkanizacije</a:t>
                      </a:r>
                      <a:r>
                        <a:rPr lang="en-US" sz="800" dirty="0"/>
                        <a:t>)</a:t>
                      </a:r>
                    </a:p>
                  </a:txBody>
                  <a:tcPr/>
                </a:tc>
                <a:tc>
                  <a:txBody>
                    <a:bodyPr/>
                    <a:lstStyle/>
                    <a:p>
                      <a:pPr algn="ctr"/>
                      <a:r>
                        <a:rPr lang="en-US" sz="800" dirty="0"/>
                        <a:t>49 dB</a:t>
                      </a:r>
                    </a:p>
                  </a:txBody>
                  <a:tcPr/>
                </a:tc>
                <a:extLst>
                  <a:ext uri="{0D108BD9-81ED-4DB2-BD59-A6C34878D82A}">
                    <a16:rowId xmlns:a16="http://schemas.microsoft.com/office/drawing/2014/main" val="1785532380"/>
                  </a:ext>
                </a:extLst>
              </a:tr>
              <a:tr h="370840">
                <a:tc>
                  <a:txBody>
                    <a:bodyPr/>
                    <a:lstStyle/>
                    <a:p>
                      <a:r>
                        <a:rPr lang="en-US" sz="800" dirty="0" err="1"/>
                        <a:t>Maksimalna</a:t>
                      </a:r>
                      <a:r>
                        <a:rPr lang="en-US" sz="800" dirty="0"/>
                        <a:t> </a:t>
                      </a:r>
                      <a:r>
                        <a:rPr lang="en-US" sz="800" dirty="0" err="1"/>
                        <a:t>moguća</a:t>
                      </a:r>
                      <a:r>
                        <a:rPr lang="en-US" sz="800" dirty="0"/>
                        <a:t> </a:t>
                      </a:r>
                      <a:r>
                        <a:rPr lang="en-US" sz="800" dirty="0" err="1"/>
                        <a:t>izolacija</a:t>
                      </a:r>
                      <a:endParaRPr lang="en-US" sz="800" dirty="0"/>
                    </a:p>
                  </a:txBody>
                  <a:tcPr/>
                </a:tc>
                <a:tc>
                  <a:txBody>
                    <a:bodyPr/>
                    <a:lstStyle/>
                    <a:p>
                      <a:pPr algn="ctr"/>
                      <a:r>
                        <a:rPr lang="en-US" sz="800" dirty="0"/>
                        <a:t>50 dB</a:t>
                      </a:r>
                    </a:p>
                  </a:txBody>
                  <a:tcPr/>
                </a:tc>
                <a:extLst>
                  <a:ext uri="{0D108BD9-81ED-4DB2-BD59-A6C34878D82A}">
                    <a16:rowId xmlns:a16="http://schemas.microsoft.com/office/drawing/2014/main" val="1219717786"/>
                  </a:ext>
                </a:extLst>
              </a:tr>
            </a:tbl>
          </a:graphicData>
        </a:graphic>
      </p:graphicFrame>
    </p:spTree>
    <p:extLst>
      <p:ext uri="{BB962C8B-B14F-4D97-AF65-F5344CB8AC3E}">
        <p14:creationId xmlns:p14="http://schemas.microsoft.com/office/powerpoint/2010/main" val="276984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6451926" y="10187888"/>
            <a:ext cx="574431" cy="569240"/>
          </a:xfrm>
        </p:spPr>
        <p:txBody>
          <a:bodyPr/>
          <a:lstStyle/>
          <a:p>
            <a:fld id="{BB2658EC-FBEC-48A9-8724-CAE81BF06836}" type="slidenum">
              <a:rPr lang="fr-FR" smtClean="0"/>
              <a:pPr/>
              <a:t>2</a:t>
            </a:fld>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3386772936"/>
              </p:ext>
            </p:extLst>
          </p:nvPr>
        </p:nvGraphicFramePr>
        <p:xfrm>
          <a:off x="488125" y="268305"/>
          <a:ext cx="6582801" cy="9904834"/>
        </p:xfrm>
        <a:graphic>
          <a:graphicData uri="http://schemas.openxmlformats.org/drawingml/2006/table">
            <a:tbl>
              <a:tblPr firstRow="1" bandRow="1">
                <a:tableStyleId>{2D5ABB26-0587-4C30-8999-92F81FD0307C}</a:tableStyleId>
              </a:tblPr>
              <a:tblGrid>
                <a:gridCol w="317206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3202461">
                  <a:extLst>
                    <a:ext uri="{9D8B030D-6E8A-4147-A177-3AD203B41FA5}">
                      <a16:colId xmlns:a16="http://schemas.microsoft.com/office/drawing/2014/main" val="20002"/>
                    </a:ext>
                  </a:extLst>
                </a:gridCol>
              </a:tblGrid>
              <a:tr h="327596">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100" dirty="0">
                        <a:effectLst/>
                        <a:latin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11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6">
                  <a:txBody>
                    <a:bodyPr/>
                    <a:lstStyle/>
                    <a:p>
                      <a:pPr algn="just">
                        <a:lnSpc>
                          <a:spcPct val="100000"/>
                        </a:lnSpc>
                        <a:spcBef>
                          <a:spcPts val="0"/>
                        </a:spcBef>
                        <a:spcAft>
                          <a:spcPts val="0"/>
                        </a:spcAft>
                      </a:pPr>
                      <a:endParaRPr lang="en-US" sz="800" dirty="0">
                        <a:solidFill>
                          <a:schemeClr val="tx1"/>
                        </a:solidFill>
                      </a:endParaRPr>
                    </a:p>
                    <a:p>
                      <a:pPr algn="just">
                        <a:lnSpc>
                          <a:spcPct val="100000"/>
                        </a:lnSpc>
                        <a:spcBef>
                          <a:spcPts val="0"/>
                        </a:spcBef>
                        <a:spcAft>
                          <a:spcPts val="0"/>
                        </a:spcAft>
                      </a:pPr>
                      <a:endParaRPr lang="fr-FR" sz="800" dirty="0">
                        <a:solidFill>
                          <a:schemeClr val="tx1"/>
                        </a:solidFill>
                      </a:endParaRPr>
                    </a:p>
                    <a:p>
                      <a:endParaRPr lang="fr-FR" sz="800" dirty="0"/>
                    </a:p>
                    <a:p>
                      <a:pPr>
                        <a:buFont typeface="Wingdings" pitchFamily="2" charset="2"/>
                        <a:buNone/>
                      </a:pPr>
                      <a:endParaRPr lang="fr-FR" sz="800" dirty="0"/>
                    </a:p>
                    <a:p>
                      <a:pPr>
                        <a:buFont typeface="Wingdings" pitchFamily="2" charset="2"/>
                        <a:buNone/>
                      </a:pPr>
                      <a:r>
                        <a:rPr lang="hr-HR" sz="800" dirty="0"/>
                        <a:t>500 g duguljasta vrećica.</a:t>
                      </a:r>
                      <a:endParaRPr lang="fr-FR" sz="800" dirty="0"/>
                    </a:p>
                    <a:p>
                      <a:endParaRPr lang="fr-FR" sz="800" dirty="0"/>
                    </a:p>
                    <a:p>
                      <a:endParaRPr lang="fr-FR" sz="800" dirty="0"/>
                    </a:p>
                    <a:p>
                      <a:endParaRPr lang="fr-FR" sz="800" dirty="0"/>
                    </a:p>
                    <a:p>
                      <a:endParaRPr lang="fr-FR" sz="800" dirty="0"/>
                    </a:p>
                    <a:p>
                      <a:endParaRPr lang="fr-FR" sz="800" dirty="0"/>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mn-lt"/>
                        <a:ea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hr-HR" sz="800" kern="1200" dirty="0">
                          <a:solidFill>
                            <a:schemeClr val="tx1"/>
                          </a:solidFill>
                          <a:latin typeface="+mn-lt"/>
                          <a:ea typeface="Calibri" panose="020F0502020204030204" pitchFamily="34" charset="0"/>
                          <a:cs typeface="Times New Roman" panose="02020603050405020304" pitchFamily="18" charset="0"/>
                        </a:rPr>
                        <a:t>U nekim slučajevima izolacijski materijal BOSTIK 3070 može dugo mirisati poput gumene otopine</a:t>
                      </a:r>
                      <a:endParaRPr lang="en-US" sz="800" kern="1200" dirty="0">
                        <a:solidFill>
                          <a:schemeClr val="tx1"/>
                        </a:solidFill>
                        <a:latin typeface="+mn-lt"/>
                        <a:ea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hr-HR" sz="800" kern="1200" dirty="0">
                        <a:solidFill>
                          <a:schemeClr val="tx1"/>
                        </a:solidFill>
                        <a:latin typeface="+mn-lt"/>
                        <a:ea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hr-HR" sz="800" kern="1200" dirty="0">
                        <a:solidFill>
                          <a:schemeClr val="tx1"/>
                        </a:solidFill>
                        <a:latin typeface="+mn-lt"/>
                        <a:ea typeface="Calibri" panose="020F0502020204030204" pitchFamily="34" charset="0"/>
                        <a:cs typeface="Times New Roman" panose="02020603050405020304" pitchFamily="18"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latin typeface="+mn-lt"/>
                        <a:ea typeface="Calibri" panose="020F0502020204030204" pitchFamily="34" charset="0"/>
                        <a:cs typeface="Times New Roman" panose="02020603050405020304" pitchFamily="18" charset="0"/>
                      </a:endParaRPr>
                    </a:p>
                    <a:p>
                      <a:endParaRPr lang="fr-FR" sz="800" dirty="0"/>
                    </a:p>
                    <a:p>
                      <a:endParaRPr lang="fr-FR" sz="800" dirty="0"/>
                    </a:p>
                    <a:p>
                      <a:endParaRPr lang="fr-FR" sz="800" dirty="0"/>
                    </a:p>
                    <a:p>
                      <a:pPr eaLnBrk="0" hangingPunct="0"/>
                      <a:endParaRPr lang="fr-FR" sz="800" kern="1200" dirty="0">
                        <a:solidFill>
                          <a:schemeClr val="tx1"/>
                        </a:solidFill>
                        <a:latin typeface="+mn-lt"/>
                        <a:ea typeface="+mn-ea"/>
                        <a:cs typeface="+mn-cs"/>
                      </a:endParaRPr>
                    </a:p>
                    <a:p>
                      <a:endParaRPr lang="fr-FR" sz="800" dirty="0"/>
                    </a:p>
                    <a:p>
                      <a:endParaRPr lang="fr-FR" sz="800" dirty="0"/>
                    </a:p>
                    <a:p>
                      <a:endParaRPr lang="fr-FR" sz="800" dirty="0"/>
                    </a:p>
                    <a:p>
                      <a:endParaRPr lang="fr-FR"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3041">
                <a:tc rowSpan="5">
                  <a:txBody>
                    <a:bodyPr/>
                    <a:lstStyle/>
                    <a:p>
                      <a:pPr marL="0" algn="just" defTabSz="755934" rtl="0" eaLnBrk="1" latinLnBrk="0" hangingPunct="1">
                        <a:lnSpc>
                          <a:spcPct val="100000"/>
                        </a:lnSpc>
                        <a:spcBef>
                          <a:spcPts val="0"/>
                        </a:spcBef>
                        <a:spcAft>
                          <a:spcPts val="0"/>
                        </a:spcAft>
                      </a:pPr>
                      <a:endParaRPr lang="fr-FR" sz="800" kern="1200" dirty="0">
                        <a:solidFill>
                          <a:schemeClr val="tx1"/>
                        </a:solidFill>
                        <a:latin typeface="+mn-lt"/>
                        <a:ea typeface="Calibri" panose="020F0502020204030204" pitchFamily="34" charset="0"/>
                        <a:cs typeface="Times New Roman" panose="02020603050405020304" pitchFamily="18" charset="0"/>
                      </a:endParaRPr>
                    </a:p>
                    <a:p>
                      <a:pPr algn="just">
                        <a:lnSpc>
                          <a:spcPct val="100000"/>
                        </a:lnSpc>
                        <a:spcBef>
                          <a:spcPts val="0"/>
                        </a:spcBef>
                        <a:spcAft>
                          <a:spcPts val="0"/>
                        </a:spcAft>
                      </a:pPr>
                      <a:r>
                        <a:rPr lang="hr-HR" sz="800">
                          <a:latin typeface="+mn-lt"/>
                          <a:ea typeface="Calibri" panose="020F0502020204030204" pitchFamily="34" charset="0"/>
                          <a:cs typeface="Times New Roman" panose="02020603050405020304" pitchFamily="18" charset="0"/>
                        </a:rPr>
                        <a:t>Ljepljene </a:t>
                      </a:r>
                      <a:r>
                        <a:rPr lang="hr-HR" sz="800" dirty="0">
                          <a:latin typeface="+mn-lt"/>
                          <a:ea typeface="Calibri" panose="020F0502020204030204" pitchFamily="34" charset="0"/>
                          <a:cs typeface="Times New Roman" panose="02020603050405020304" pitchFamily="18" charset="0"/>
                        </a:rPr>
                        <a:t>površine moraju biti suhe i bez masnoće. Vrijeme odzračivanja je najmanje 30 minuta, a najviše 24 h. Primjena BOSTIK 3070 moguća je sa pištoljem na komprimirani zrak ili ručno. Pripremljene spojeve treba ravnomjerno ispuniti BOSTIK 3070. </a:t>
                      </a:r>
                      <a:endParaRPr lang="fr-FR" sz="900" dirty="0">
                        <a:solidFill>
                          <a:schemeClr val="tx1"/>
                        </a:solidFill>
                        <a:latin typeface="+mn-lt"/>
                        <a:ea typeface="Calibri" panose="020F0502020204030204" pitchFamily="34" charset="0"/>
                        <a:cs typeface="Times New Roman" panose="02020603050405020304" pitchFamily="18" charset="0"/>
                      </a:endParaRPr>
                    </a:p>
                    <a:p>
                      <a:pPr algn="just">
                        <a:lnSpc>
                          <a:spcPct val="100000"/>
                        </a:lnSpc>
                        <a:spcBef>
                          <a:spcPts val="0"/>
                        </a:spcBef>
                        <a:spcAft>
                          <a:spcPts val="0"/>
                        </a:spcAft>
                      </a:pPr>
                      <a:endParaRPr lang="fr-FR" sz="900" dirty="0">
                        <a:solidFill>
                          <a:schemeClr val="tx1"/>
                        </a:solidFill>
                        <a:latin typeface="+mn-lt"/>
                        <a:ea typeface="Calibri" panose="020F0502020204030204" pitchFamily="34" charset="0"/>
                        <a:cs typeface="Times New Roman" panose="02020603050405020304" pitchFamily="18" charset="0"/>
                      </a:endParaRPr>
                    </a:p>
                    <a:p>
                      <a:pPr algn="just">
                        <a:lnSpc>
                          <a:spcPct val="100000"/>
                        </a:lnSpc>
                        <a:spcBef>
                          <a:spcPts val="0"/>
                        </a:spcBef>
                        <a:spcAft>
                          <a:spcPts val="0"/>
                        </a:spcAft>
                      </a:pPr>
                      <a:endParaRPr lang="fr-FR" sz="900" dirty="0">
                        <a:solidFill>
                          <a:schemeClr val="tx1"/>
                        </a:solidFill>
                        <a:latin typeface="+mn-lt"/>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hr-HR" sz="1100" b="1" dirty="0">
                          <a:solidFill>
                            <a:srgbClr val="BFBFBF"/>
                          </a:solidFill>
                          <a:ea typeface="Calibri" panose="020F0502020204030204" pitchFamily="34" charset="0"/>
                          <a:cs typeface="Times New Roman" panose="02020603050405020304" pitchFamily="18" charset="0"/>
                        </a:rPr>
                        <a:t>SKLADIŠTENJE</a:t>
                      </a:r>
                      <a:endParaRPr lang="fr-FR" sz="1100" dirty="0"/>
                    </a:p>
                    <a:p>
                      <a:pPr marL="0" indent="0" algn="just">
                        <a:lnSpc>
                          <a:spcPct val="100000"/>
                        </a:lnSpc>
                        <a:spcBef>
                          <a:spcPts val="0"/>
                        </a:spcBef>
                        <a:spcAft>
                          <a:spcPts val="0"/>
                        </a:spcAft>
                        <a:buFontTx/>
                        <a:buNone/>
                      </a:pPr>
                      <a:endParaRPr lang="hr-HR" sz="900" dirty="0"/>
                    </a:p>
                    <a:p>
                      <a:pPr marL="0" indent="0" algn="just">
                        <a:lnSpc>
                          <a:spcPct val="100000"/>
                        </a:lnSpc>
                        <a:spcBef>
                          <a:spcPts val="0"/>
                        </a:spcBef>
                        <a:spcAft>
                          <a:spcPts val="0"/>
                        </a:spcAft>
                        <a:buFontTx/>
                        <a:buNone/>
                      </a:pPr>
                      <a:r>
                        <a:rPr lang="fr-FR" sz="800" dirty="0" err="1"/>
                        <a:t>Čuvati</a:t>
                      </a:r>
                      <a:r>
                        <a:rPr lang="fr-FR" sz="800" dirty="0"/>
                        <a:t> na </a:t>
                      </a:r>
                      <a:r>
                        <a:rPr lang="fr-FR" sz="800" dirty="0" err="1"/>
                        <a:t>hladnom</a:t>
                      </a:r>
                      <a:r>
                        <a:rPr lang="fr-FR" sz="800" dirty="0"/>
                        <a:t> i </a:t>
                      </a:r>
                      <a:r>
                        <a:rPr lang="fr-FR" sz="800" dirty="0" err="1"/>
                        <a:t>suhom</a:t>
                      </a:r>
                      <a:r>
                        <a:rPr lang="fr-FR" sz="800" dirty="0"/>
                        <a:t> </a:t>
                      </a:r>
                      <a:r>
                        <a:rPr lang="fr-FR" sz="800" dirty="0" err="1"/>
                        <a:t>mjestu</a:t>
                      </a:r>
                      <a:r>
                        <a:rPr lang="hr-HR" sz="800" dirty="0"/>
                        <a:t>, 12 mjeseci.</a:t>
                      </a:r>
                      <a:endParaRPr lang="fr-FR"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FR"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68837">
                <a:tc vMerge="1">
                  <a:txBody>
                    <a:bodyPr/>
                    <a:lstStyle/>
                    <a:p>
                      <a:pPr algn="just">
                        <a:lnSpc>
                          <a:spcPct val="115000"/>
                        </a:lnSpc>
                        <a:spcBef>
                          <a:spcPts val="0"/>
                        </a:spcBef>
                        <a:spcAft>
                          <a:spcPts val="0"/>
                        </a:spcAft>
                      </a:pPr>
                      <a:endParaRPr lang="fr-FR" sz="900" dirty="0">
                        <a:latin typeface="+mn-lt"/>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0656">
                <a:tc vMerge="1">
                  <a:txBody>
                    <a:bodyPr/>
                    <a:lstStyle/>
                    <a:p>
                      <a:pPr algn="just"/>
                      <a:endParaRPr lang="fr-FR"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800" dirty="0">
                        <a:effectLst/>
                        <a:latin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06637">
                <a:tc vMerge="1">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098067">
                <a:tc vMerge="1">
                  <a:txBody>
                    <a:bodyPr/>
                    <a:lstStyle/>
                    <a:p>
                      <a:pPr>
                        <a:lnSpc>
                          <a:spcPct val="115000"/>
                        </a:lnSpc>
                        <a:spcBef>
                          <a:spcPts val="0"/>
                        </a:spcBef>
                        <a:spcAft>
                          <a:spcPts val="0"/>
                        </a:spcAft>
                      </a:pPr>
                      <a:endParaRPr lang="fr-FR"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23" name="Rectangle 22"/>
          <p:cNvSpPr/>
          <p:nvPr/>
        </p:nvSpPr>
        <p:spPr>
          <a:xfrm>
            <a:off x="3876931" y="7252873"/>
            <a:ext cx="3193995" cy="678040"/>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rPr>
              <a:t>SAFETY</a:t>
            </a:r>
          </a:p>
          <a:p>
            <a:endParaRPr lang="en-US" sz="900" b="1" dirty="0">
              <a:solidFill>
                <a:schemeClr val="tx1"/>
              </a:solidFill>
            </a:endParaRPr>
          </a:p>
          <a:p>
            <a:r>
              <a:rPr lang="en-US" sz="900" b="1" dirty="0">
                <a:solidFill>
                  <a:schemeClr val="tx1"/>
                </a:solidFill>
              </a:rPr>
              <a:t>For more details, consult the safety data sheet on </a:t>
            </a:r>
            <a:r>
              <a:rPr lang="fr-FR" sz="900" u="sng">
                <a:hlinkClick r:id="rId2"/>
              </a:rPr>
              <a:t>https://bostiksds.thewercs.com/default.aspx</a:t>
            </a:r>
            <a:r>
              <a:rPr lang="fr-FR" sz="900">
                <a:solidFill>
                  <a:schemeClr val="tx1"/>
                </a:solidFill>
              </a:rPr>
              <a:t> </a:t>
            </a:r>
            <a:endParaRPr lang="fr-FR" sz="900" dirty="0">
              <a:solidFill>
                <a:schemeClr val="tx1"/>
              </a:solidFill>
            </a:endParaRPr>
          </a:p>
        </p:txBody>
      </p:sp>
      <p:sp>
        <p:nvSpPr>
          <p:cNvPr id="25" name="Rectangle 24"/>
          <p:cNvSpPr/>
          <p:nvPr/>
        </p:nvSpPr>
        <p:spPr>
          <a:xfrm>
            <a:off x="3876932" y="8040594"/>
            <a:ext cx="3193994" cy="1099318"/>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755934">
              <a:defRPr/>
            </a:pPr>
            <a:r>
              <a:rPr lang="en-US" sz="500" i="1" dirty="0">
                <a:solidFill>
                  <a:schemeClr val="tx1"/>
                </a:solidFill>
              </a:rPr>
              <a:t>The information given and recommendations made herein are based on </a:t>
            </a:r>
            <a:r>
              <a:rPr lang="en-US" sz="500" i="1" dirty="0" err="1">
                <a:solidFill>
                  <a:schemeClr val="tx1"/>
                </a:solidFill>
              </a:rPr>
              <a:t>Bostik’s</a:t>
            </a:r>
            <a:r>
              <a:rPr lang="en-US" sz="500" i="1" dirty="0">
                <a:solidFill>
                  <a:schemeClr val="tx1"/>
                </a:solidFill>
              </a:rPr>
              <a:t> research only and are not guaranteed to be accurate. The performance of the product, its shelf life, and application characteristics will depend on many variables, including the kind of materials to which the product will be applied, the environment in which the product is stored or applied, and the equipment used for application. Any change in any of these variables can affect the product’s performance. It is the buyer’s obligation, prior to using the product, to test the suitability of the product for an intended use under the conditions that will exist at the time of the intended use. </a:t>
            </a:r>
            <a:r>
              <a:rPr lang="en-US" sz="500" i="1" dirty="0" err="1">
                <a:solidFill>
                  <a:schemeClr val="tx1"/>
                </a:solidFill>
              </a:rPr>
              <a:t>Bostik</a:t>
            </a:r>
            <a:r>
              <a:rPr lang="en-US" sz="500" i="1" dirty="0">
                <a:solidFill>
                  <a:schemeClr val="tx1"/>
                </a:solidFill>
              </a:rPr>
              <a:t> does not warrant the product’s suitability for any particular application. The product is sold pursuant to </a:t>
            </a:r>
            <a:r>
              <a:rPr lang="en-US" sz="500" i="1" dirty="0" err="1">
                <a:solidFill>
                  <a:schemeClr val="tx1"/>
                </a:solidFill>
              </a:rPr>
              <a:t>Bostik’s</a:t>
            </a:r>
            <a:r>
              <a:rPr lang="en-US" sz="500" i="1" dirty="0">
                <a:solidFill>
                  <a:schemeClr val="tx1"/>
                </a:solidFill>
              </a:rPr>
              <a:t> Terms and Conditions of Sale that accompanies the product at the time of sale. Nothing contained herein shall be construed to imply the nonexistence of any relevant patents or to constitute permission, inducement, or recommendation to practice any invention covered by any patent, without authority from the owner of the pat</a:t>
            </a:r>
            <a:endParaRPr lang="en-US" sz="500" dirty="0">
              <a:solidFill>
                <a:schemeClr val="tx1"/>
              </a:solidFill>
              <a:ea typeface="Calibri" panose="020F0502020204030204" pitchFamily="34" charset="0"/>
              <a:cs typeface="Times New Roman" panose="02020603050405020304" pitchFamily="18" charset="0"/>
            </a:endParaRPr>
          </a:p>
        </p:txBody>
      </p:sp>
      <p:graphicFrame>
        <p:nvGraphicFramePr>
          <p:cNvPr id="13" name="Tableau 12"/>
          <p:cNvGraphicFramePr>
            <a:graphicFrameLocks noGrp="1"/>
          </p:cNvGraphicFramePr>
          <p:nvPr>
            <p:extLst>
              <p:ext uri="{D42A27DB-BD31-4B8C-83A1-F6EECF244321}">
                <p14:modId xmlns:p14="http://schemas.microsoft.com/office/powerpoint/2010/main" val="32463049"/>
              </p:ext>
            </p:extLst>
          </p:nvPr>
        </p:nvGraphicFramePr>
        <p:xfrm>
          <a:off x="488125" y="283053"/>
          <a:ext cx="3161791" cy="306065"/>
        </p:xfrm>
        <a:graphic>
          <a:graphicData uri="http://schemas.openxmlformats.org/drawingml/2006/table">
            <a:tbl>
              <a:tblPr firstRow="1" firstCol="1" bandRow="1"/>
              <a:tblGrid>
                <a:gridCol w="3161791">
                  <a:extLst>
                    <a:ext uri="{9D8B030D-6E8A-4147-A177-3AD203B41FA5}">
                      <a16:colId xmlns:a16="http://schemas.microsoft.com/office/drawing/2014/main" val="20000"/>
                    </a:ext>
                  </a:extLst>
                </a:gridCol>
              </a:tblGrid>
              <a:tr h="306065">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hr-HR" sz="1100" b="1" dirty="0">
                          <a:solidFill>
                            <a:schemeClr val="bg1"/>
                          </a:solidFill>
                          <a:effectLst/>
                          <a:latin typeface="Bostik Office"/>
                          <a:cs typeface="Times New Roman" panose="02020603050405020304" pitchFamily="18" charset="0"/>
                        </a:rPr>
                        <a:t>PRIPREMA PODLOGE</a:t>
                      </a:r>
                      <a:endParaRPr lang="fr-FR" sz="1100"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FBFBF"/>
                    </a:solidFill>
                  </a:tcPr>
                </a:tc>
                <a:extLst>
                  <a:ext uri="{0D108BD9-81ED-4DB2-BD59-A6C34878D82A}">
                    <a16:rowId xmlns:a16="http://schemas.microsoft.com/office/drawing/2014/main" val="10000"/>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838685921"/>
              </p:ext>
            </p:extLst>
          </p:nvPr>
        </p:nvGraphicFramePr>
        <p:xfrm>
          <a:off x="3906692" y="281836"/>
          <a:ext cx="3192239" cy="307282"/>
        </p:xfrm>
        <a:graphic>
          <a:graphicData uri="http://schemas.openxmlformats.org/drawingml/2006/table">
            <a:tbl>
              <a:tblPr firstRow="1" firstCol="1" bandRow="1"/>
              <a:tblGrid>
                <a:gridCol w="3192239">
                  <a:extLst>
                    <a:ext uri="{9D8B030D-6E8A-4147-A177-3AD203B41FA5}">
                      <a16:colId xmlns:a16="http://schemas.microsoft.com/office/drawing/2014/main" val="20000"/>
                    </a:ext>
                  </a:extLst>
                </a:gridCol>
              </a:tblGrid>
              <a:tr h="307282">
                <a:tc>
                  <a:txBody>
                    <a:bodyPr/>
                    <a:lstStyle/>
                    <a:p>
                      <a:pPr marL="0" marR="0" lvl="0" indent="0" algn="l" defTabSz="755934" rtl="0" eaLnBrk="1" fontAlgn="auto" latinLnBrk="0" hangingPunct="1">
                        <a:lnSpc>
                          <a:spcPct val="115000"/>
                        </a:lnSpc>
                        <a:spcBef>
                          <a:spcPts val="0"/>
                        </a:spcBef>
                        <a:spcAft>
                          <a:spcPts val="0"/>
                        </a:spcAft>
                        <a:buClrTx/>
                        <a:buSzTx/>
                        <a:buFontTx/>
                        <a:buNone/>
                        <a:tabLst/>
                        <a:defRPr/>
                      </a:pPr>
                      <a:r>
                        <a:rPr lang="hr-HR" sz="1100" b="1" dirty="0">
                          <a:solidFill>
                            <a:srgbClr val="FFFFFF"/>
                          </a:solidFill>
                          <a:effectLst/>
                          <a:latin typeface="Bostik Office"/>
                          <a:cs typeface="Times New Roman" panose="02020603050405020304" pitchFamily="18" charset="0"/>
                        </a:rPr>
                        <a:t>PAKIRANJE</a:t>
                      </a:r>
                      <a:endParaRPr lang="fr-FR" sz="11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FBFBF"/>
                    </a:solidFill>
                  </a:tcPr>
                </a:tc>
                <a:extLst>
                  <a:ext uri="{0D108BD9-81ED-4DB2-BD59-A6C34878D82A}">
                    <a16:rowId xmlns:a16="http://schemas.microsoft.com/office/drawing/2014/main" val="10000"/>
                  </a:ext>
                </a:extLst>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2768208765"/>
              </p:ext>
            </p:extLst>
          </p:nvPr>
        </p:nvGraphicFramePr>
        <p:xfrm>
          <a:off x="3912391" y="1130300"/>
          <a:ext cx="3186539" cy="289240"/>
        </p:xfrm>
        <a:graphic>
          <a:graphicData uri="http://schemas.openxmlformats.org/drawingml/2006/table">
            <a:tbl>
              <a:tblPr firstRow="1" firstCol="1" bandRow="1"/>
              <a:tblGrid>
                <a:gridCol w="3186539">
                  <a:extLst>
                    <a:ext uri="{9D8B030D-6E8A-4147-A177-3AD203B41FA5}">
                      <a16:colId xmlns:a16="http://schemas.microsoft.com/office/drawing/2014/main" val="20000"/>
                    </a:ext>
                  </a:extLst>
                </a:gridCol>
              </a:tblGrid>
              <a:tr h="28924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hr-HR" sz="1100" b="1" dirty="0">
                          <a:solidFill>
                            <a:srgbClr val="FFFFFF"/>
                          </a:solidFill>
                          <a:effectLst/>
                          <a:latin typeface="Bostik Office"/>
                          <a:cs typeface="Times New Roman" panose="02020603050405020304" pitchFamily="18" charset="0"/>
                        </a:rPr>
                        <a:t>NAPOMENE</a:t>
                      </a:r>
                      <a:endParaRPr lang="fr-FR" sz="11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BFBFB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34864835"/>
      </p:ext>
    </p:extLst>
  </p:cSld>
  <p:clrMapOvr>
    <a:masterClrMapping/>
  </p:clrMapOvr>
</p:sld>
</file>

<file path=ppt/theme/theme1.xml><?xml version="1.0" encoding="utf-8"?>
<a:theme xmlns:a="http://schemas.openxmlformats.org/drawingml/2006/main" name="1">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Bostik office"/>
        <a:ea typeface=""/>
        <a:cs typeface=""/>
      </a:majorFont>
      <a:minorFont>
        <a:latin typeface="Bostik office"/>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headEnd/>
          <a:tailEnd/>
        </a:ln>
      </a:spPr>
      <a:bodyPr rot="0" vert="horz" wrap="square" lIns="98694" tIns="49347" rIns="98694" bIns="49347" anchor="t" anchorCtr="0" upright="1">
        <a:noAutofit/>
      </a:bodyPr>
      <a:lstStyle>
        <a:defPPr algn="ctr">
          <a:lnSpc>
            <a:spcPct val="115000"/>
          </a:lnSpc>
          <a:spcAft>
            <a:spcPts val="0"/>
          </a:spcAft>
          <a:defRPr sz="1295" b="1" cap="all" dirty="0">
            <a:solidFill>
              <a:srgbClr val="A2BD30"/>
            </a:solidFill>
            <a:effectLst/>
            <a:latin typeface="Bostik Office"/>
            <a:ea typeface="Calibri" panose="020F0502020204030204" pitchFamily="34"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2BEE3F7CF9F4D9E8D88B74F23A4D7" ma:contentTypeVersion="7" ma:contentTypeDescription="Create a new document." ma:contentTypeScope="" ma:versionID="40d99188741624cf30baa4da36233535">
  <xsd:schema xmlns:xsd="http://www.w3.org/2001/XMLSchema" xmlns:xs="http://www.w3.org/2001/XMLSchema" xmlns:p="http://schemas.microsoft.com/office/2006/metadata/properties" xmlns:ns2="5f775238-7cbd-4c2c-b784-f54cc927d0c9" targetNamespace="http://schemas.microsoft.com/office/2006/metadata/properties" ma:root="true" ma:fieldsID="68e479494215ae82a8cc23102421faa5" ns2:_="">
    <xsd:import namespace="5f775238-7cbd-4c2c-b784-f54cc927d0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775238-7cbd-4c2c-b784-f54cc927d0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15F1B6-CFC3-4979-982A-A7AC7D1EFC38}"/>
</file>

<file path=customXml/itemProps2.xml><?xml version="1.0" encoding="utf-8"?>
<ds:datastoreItem xmlns:ds="http://schemas.openxmlformats.org/officeDocument/2006/customXml" ds:itemID="{8F837101-E993-496C-A903-CC2E8A5C2EC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60b82cc-ed4a-4d49-bcd6-52a105e8aaf6"/>
    <ds:schemaRef ds:uri="http://www.w3.org/XML/1998/namespace"/>
  </ds:schemaRefs>
</ds:datastoreItem>
</file>

<file path=customXml/itemProps3.xml><?xml version="1.0" encoding="utf-8"?>
<ds:datastoreItem xmlns:ds="http://schemas.openxmlformats.org/officeDocument/2006/customXml" ds:itemID="{F97C07EF-D6FE-4BF4-B55B-94555DD58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1978</TotalTime>
  <Words>596</Words>
  <Application>Microsoft Office PowerPoint</Application>
  <PresentationFormat>Custom</PresentationFormat>
  <Paragraphs>131</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Bostik Bold</vt:lpstr>
      <vt:lpstr>Bostik office</vt:lpstr>
      <vt:lpstr>Bostik office</vt:lpstr>
      <vt:lpstr>Bostik Regular</vt:lpstr>
      <vt:lpstr>Calibri</vt:lpstr>
      <vt:lpstr>Wingdings</vt:lpstr>
      <vt:lpstr>1</vt:lpstr>
      <vt:lpstr>BOSTIK 3070</vt:lpstr>
      <vt:lpstr>PowerPoint Presentation</vt:lpstr>
    </vt:vector>
  </TitlesOfParts>
  <Company>Arkema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BOCHATON Samantha</dc:creator>
  <cp:lastModifiedBy>BELOBRK Dario</cp:lastModifiedBy>
  <cp:revision>248</cp:revision>
  <dcterms:created xsi:type="dcterms:W3CDTF">2018-03-06T14:28:44Z</dcterms:created>
  <dcterms:modified xsi:type="dcterms:W3CDTF">2020-12-14T11:27:47Z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0x0101007EA2BEE3F7CF9F4D9E8D88B74F23A4D7</vt:lpwstr>
  </property>
</Properties>
</file>